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diagrams/layout3.xml" ContentType="application/vnd.openxmlformats-officedocument.drawingml.diagramLayout+xml"/>
  <Override PartName="/ppt/notesSlides/notesSlide9.xml" ContentType="application/vnd.openxmlformats-officedocument.presentationml.notesSlide+xml"/>
  <Override PartName="/ppt/diagrams/data4.xml" ContentType="application/vnd.openxmlformats-officedocument.drawingml.diagramData+xml"/>
  <Default Extension="xlsx" ContentType="application/vnd.openxmlformats-officedocument.spreadsheetml.sheet"/>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Default Extension="png" ContentType="image/png"/>
  <Override PartName="/ppt/diagrams/drawing3.xml" ContentType="application/vnd.ms-office.drawingml.diagramDrawing+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charts/colors1.xml" ContentType="application/vnd.ms-office.chartcolorstyl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280" r:id="rId2"/>
    <p:sldId id="259" r:id="rId3"/>
    <p:sldId id="260" r:id="rId4"/>
    <p:sldId id="258" r:id="rId5"/>
    <p:sldId id="282" r:id="rId6"/>
    <p:sldId id="283" r:id="rId7"/>
    <p:sldId id="287" r:id="rId8"/>
    <p:sldId id="261" r:id="rId9"/>
    <p:sldId id="273" r:id="rId10"/>
    <p:sldId id="298" r:id="rId11"/>
    <p:sldId id="300" r:id="rId12"/>
    <p:sldId id="271" r:id="rId13"/>
    <p:sldId id="308" r:id="rId14"/>
    <p:sldId id="299" r:id="rId15"/>
    <p:sldId id="263" r:id="rId16"/>
    <p:sldId id="264" r:id="rId17"/>
    <p:sldId id="296" r:id="rId18"/>
    <p:sldId id="304" r:id="rId19"/>
    <p:sldId id="306" r:id="rId20"/>
    <p:sldId id="307" r:id="rId21"/>
    <p:sldId id="294" r:id="rId22"/>
    <p:sldId id="302" r:id="rId23"/>
    <p:sldId id="301" r:id="rId24"/>
    <p:sldId id="303" r:id="rId25"/>
  </p:sldIdLst>
  <p:sldSz cx="12192000"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E85F0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C4B1156A-380E-4F78-BDF5-A606A8083BF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3529" autoAdjust="0"/>
  </p:normalViewPr>
  <p:slideViewPr>
    <p:cSldViewPr snapToGrid="0">
      <p:cViewPr varScale="1">
        <p:scale>
          <a:sx n="118" d="100"/>
          <a:sy n="118" d="100"/>
        </p:scale>
        <p:origin x="-228" y="-96"/>
      </p:cViewPr>
      <p:guideLst>
        <p:guide orient="horz" pos="2160"/>
        <p:guide pos="3840"/>
      </p:guideLst>
    </p:cSldViewPr>
  </p:slideViewPr>
  <p:outlineViewPr>
    <p:cViewPr>
      <p:scale>
        <a:sx n="33" d="100"/>
        <a:sy n="33" d="100"/>
      </p:scale>
      <p:origin x="0" y="-11080"/>
    </p:cViewPr>
  </p:outlineViewPr>
  <p:notesTextViewPr>
    <p:cViewPr>
      <p:scale>
        <a:sx n="1" d="1"/>
        <a:sy n="1" d="1"/>
      </p:scale>
      <p:origin x="0" y="0"/>
    </p:cViewPr>
  </p:notesTextViewPr>
  <p:sorterViewPr>
    <p:cViewPr>
      <p:scale>
        <a:sx n="100" d="100"/>
        <a:sy n="100" d="100"/>
      </p:scale>
      <p:origin x="0" y="-4112"/>
    </p:cViewPr>
  </p:sorterViewPr>
  <p:notesViewPr>
    <p:cSldViewPr snapToGrid="0" showGuides="1">
      <p:cViewPr varScale="1">
        <p:scale>
          <a:sx n="51" d="100"/>
          <a:sy n="51" d="100"/>
        </p:scale>
        <p:origin x="2692" y="4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Foglio_di_lavoro_di_Microsoft_Office_Excel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Grafico%20in%20Microsoft%20PowerPoint"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t-I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it-IT" dirty="0">
                <a:solidFill>
                  <a:schemeClr val="tx1"/>
                </a:solidFill>
              </a:rPr>
              <a:t>ADULTI CON TITOLO DI STUDIO </a:t>
            </a:r>
            <a:r>
              <a:rPr lang="it-IT" dirty="0">
                <a:solidFill>
                  <a:srgbClr val="FF0000"/>
                </a:solidFill>
              </a:rPr>
              <a:t>NON</a:t>
            </a:r>
            <a:r>
              <a:rPr lang="it-IT" dirty="0"/>
              <a:t> </a:t>
            </a:r>
            <a:r>
              <a:rPr lang="it-IT" dirty="0">
                <a:solidFill>
                  <a:schemeClr val="tx1"/>
                </a:solidFill>
              </a:rPr>
              <a:t>SUPERIORE ALLA LICENZA</a:t>
            </a:r>
            <a:r>
              <a:rPr lang="it-IT" baseline="0" dirty="0">
                <a:solidFill>
                  <a:schemeClr val="tx1"/>
                </a:solidFill>
              </a:rPr>
              <a:t> MEDIA</a:t>
            </a:r>
            <a:endParaRPr lang="it-IT" dirty="0">
              <a:solidFill>
                <a:schemeClr val="tx1"/>
              </a:solidFill>
            </a:endParaRPr>
          </a:p>
        </c:rich>
      </c:tx>
      <c:layout/>
      <c:spPr>
        <a:noFill/>
        <a:ln w="38100">
          <a:noFill/>
        </a:ln>
        <a:effectLst/>
      </c:spPr>
    </c:title>
    <c:plotArea>
      <c:layout>
        <c:manualLayout>
          <c:layoutTarget val="inner"/>
          <c:xMode val="edge"/>
          <c:yMode val="edge"/>
          <c:x val="0.11078594342373889"/>
          <c:y val="0.26736105355251633"/>
          <c:w val="0.6683145856767907"/>
          <c:h val="0.45554956946171199"/>
        </c:manualLayout>
      </c:layout>
      <c:barChart>
        <c:barDir val="col"/>
        <c:grouping val="clustered"/>
        <c:ser>
          <c:idx val="0"/>
          <c:order val="0"/>
          <c:tx>
            <c:strRef>
              <c:f>Sheet1!$B$1</c:f>
              <c:strCache>
                <c:ptCount val="1"/>
                <c:pt idx="0">
                  <c:v>ITALIA</c:v>
                </c:pt>
              </c:strCache>
            </c:strRef>
          </c:tx>
          <c:spPr>
            <a:solidFill>
              <a:schemeClr val="accent1">
                <a:alpha val="85000"/>
              </a:scheme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it-IT"/>
              </a:p>
            </c:txPr>
            <c:dLblPos val="inEnd"/>
            <c:showVal val="1"/>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1"/>
                <c:pt idx="0">
                  <c:v>25/64enni</c:v>
                </c:pt>
              </c:strCache>
              <c:extLst xmlns:c16r2="http://schemas.microsoft.com/office/drawing/2015/06/chart"/>
            </c:strRef>
          </c:cat>
          <c:val>
            <c:numRef>
              <c:f>Sheet1!$B$2:$B$5</c:f>
              <c:numCache>
                <c:formatCode>General</c:formatCode>
                <c:ptCount val="1"/>
                <c:pt idx="0">
                  <c:v>37.800000000000004</c:v>
                </c:pt>
              </c:numCache>
              <c:extLst xmlns:c16r2="http://schemas.microsoft.com/office/drawing/2015/06/chart"/>
            </c:numRef>
          </c:val>
          <c:extLst xmlns:c16r2="http://schemas.microsoft.com/office/drawing/2015/06/chart">
            <c:ext xmlns:c16="http://schemas.microsoft.com/office/drawing/2014/chart" uri="{C3380CC4-5D6E-409C-BE32-E72D297353CC}">
              <c16:uniqueId val="{00000000-A655-4A76-B9D5-8F6E90FF977F}"/>
            </c:ext>
          </c:extLst>
        </c:ser>
        <c:ser>
          <c:idx val="1"/>
          <c:order val="1"/>
          <c:tx>
            <c:strRef>
              <c:f>Sheet1!$C$1</c:f>
              <c:strCache>
                <c:ptCount val="1"/>
                <c:pt idx="0">
                  <c:v>BELGIO</c:v>
                </c:pt>
              </c:strCache>
            </c:strRef>
          </c:tx>
          <c:spPr>
            <a:solidFill>
              <a:schemeClr val="accent2">
                <a:alpha val="85000"/>
              </a:scheme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it-IT"/>
              </a:p>
            </c:txPr>
            <c:dLblPos val="inEnd"/>
            <c:showVal val="1"/>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1"/>
                <c:pt idx="0">
                  <c:v>25/64enni</c:v>
                </c:pt>
              </c:strCache>
              <c:extLst xmlns:c16r2="http://schemas.microsoft.com/office/drawing/2015/06/chart"/>
            </c:strRef>
          </c:cat>
          <c:val>
            <c:numRef>
              <c:f>Sheet1!$C$2:$C$5</c:f>
              <c:numCache>
                <c:formatCode>General</c:formatCode>
                <c:ptCount val="1"/>
                <c:pt idx="0">
                  <c:v>21.3</c:v>
                </c:pt>
              </c:numCache>
              <c:extLst xmlns:c16r2="http://schemas.microsoft.com/office/drawing/2015/06/chart"/>
            </c:numRef>
          </c:val>
          <c:extLst xmlns:c16r2="http://schemas.microsoft.com/office/drawing/2015/06/chart">
            <c:ext xmlns:c16="http://schemas.microsoft.com/office/drawing/2014/chart" uri="{C3380CC4-5D6E-409C-BE32-E72D297353CC}">
              <c16:uniqueId val="{00000001-A655-4A76-B9D5-8F6E90FF977F}"/>
            </c:ext>
          </c:extLst>
        </c:ser>
        <c:ser>
          <c:idx val="2"/>
          <c:order val="2"/>
          <c:tx>
            <c:strRef>
              <c:f>Sheet1!$D$1</c:f>
              <c:strCache>
                <c:ptCount val="1"/>
                <c:pt idx="0">
                  <c:v>GERMANIA</c:v>
                </c:pt>
              </c:strCache>
            </c:strRef>
          </c:tx>
          <c:spPr>
            <a:solidFill>
              <a:schemeClr val="accent3">
                <a:alpha val="85000"/>
              </a:scheme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it-IT"/>
              </a:p>
            </c:txPr>
            <c:dLblPos val="inEnd"/>
            <c:showVal val="1"/>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1"/>
                <c:pt idx="0">
                  <c:v>25/64enni</c:v>
                </c:pt>
              </c:strCache>
              <c:extLst xmlns:c16r2="http://schemas.microsoft.com/office/drawing/2015/06/chart"/>
            </c:strRef>
          </c:cat>
          <c:val>
            <c:numRef>
              <c:f>Sheet1!$D$2:$D$5</c:f>
              <c:numCache>
                <c:formatCode>General</c:formatCode>
                <c:ptCount val="1"/>
                <c:pt idx="0">
                  <c:v>13.4</c:v>
                </c:pt>
              </c:numCache>
              <c:extLst xmlns:c16r2="http://schemas.microsoft.com/office/drawing/2015/06/chart"/>
            </c:numRef>
          </c:val>
          <c:extLst xmlns:c16r2="http://schemas.microsoft.com/office/drawing/2015/06/chart">
            <c:ext xmlns:c16="http://schemas.microsoft.com/office/drawing/2014/chart" uri="{C3380CC4-5D6E-409C-BE32-E72D297353CC}">
              <c16:uniqueId val="{00000002-A655-4A76-B9D5-8F6E90FF977F}"/>
            </c:ext>
          </c:extLst>
        </c:ser>
        <c:ser>
          <c:idx val="3"/>
          <c:order val="3"/>
          <c:tx>
            <c:v>INGHILTERRA</c:v>
          </c:tx>
          <c:spPr>
            <a:solidFill>
              <a:schemeClr val="accent4">
                <a:alpha val="85000"/>
              </a:scheme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it-IT"/>
              </a:p>
            </c:txPr>
            <c:dLblPos val="inEnd"/>
            <c:showVal val="1"/>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Lit>
              <c:ptCount val="1"/>
              <c:pt idx="0">
                <c:v>25/64enni</c:v>
              </c:pt>
              <c:extLst>
                <c:ext xmlns:c15="http://schemas.microsoft.com/office/drawing/2012/chart" uri="{02D57815-91ED-43cb-92C2-25804820EDAC}">
                  <c15:autoCat val="1"/>
                </c:ext>
              </c:extLst>
            </c:strLit>
          </c:cat>
          <c:val>
            <c:numLit>
              <c:formatCode>General</c:formatCode>
              <c:ptCount val="1"/>
              <c:pt idx="0">
                <c:v>1</c:v>
              </c:pt>
            </c:numLit>
          </c:val>
          <c:extLst xmlns:c16r2="http://schemas.microsoft.com/office/drawing/2015/06/chart">
            <c:ext xmlns:c16="http://schemas.microsoft.com/office/drawing/2014/chart" uri="{C3380CC4-5D6E-409C-BE32-E72D297353CC}">
              <c16:uniqueId val="{00000002-0406-42AF-8117-19EBD718F914}"/>
            </c:ext>
          </c:extLst>
        </c:ser>
        <c:ser>
          <c:idx val="5"/>
          <c:order val="4"/>
          <c:tx>
            <c:v>SPAGNA</c:v>
          </c:tx>
          <c:spPr>
            <a:solidFill>
              <a:schemeClr val="accent6">
                <a:alpha val="85000"/>
              </a:scheme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it-IT"/>
              </a:p>
            </c:txPr>
            <c:dLblPos val="inEnd"/>
            <c:showVal val="1"/>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Lit>
              <c:ptCount val="1"/>
              <c:pt idx="0">
                <c:v>25/64enni</c:v>
              </c:pt>
              <c:extLst>
                <c:ext xmlns:c15="http://schemas.microsoft.com/office/drawing/2012/chart" uri="{02D57815-91ED-43cb-92C2-25804820EDAC}">
                  <c15:autoCat val="1"/>
                </c:ext>
              </c:extLst>
            </c:strLit>
          </c:cat>
          <c:val>
            <c:numLit>
              <c:formatCode>General</c:formatCode>
              <c:ptCount val="1"/>
              <c:pt idx="0">
                <c:v>1</c:v>
              </c:pt>
            </c:numLit>
          </c:val>
          <c:extLst xmlns:c16r2="http://schemas.microsoft.com/office/drawing/2015/06/chart">
            <c:ext xmlns:c16="http://schemas.microsoft.com/office/drawing/2014/chart" uri="{C3380CC4-5D6E-409C-BE32-E72D297353CC}">
              <c16:uniqueId val="{00000004-0406-42AF-8117-19EBD718F914}"/>
            </c:ext>
          </c:extLst>
        </c:ser>
        <c:ser>
          <c:idx val="4"/>
          <c:order val="5"/>
          <c:tx>
            <c:v>FRANCIA</c:v>
          </c:tx>
          <c:spPr>
            <a:solidFill>
              <a:schemeClr val="accent5">
                <a:alpha val="85000"/>
              </a:scheme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it-IT"/>
              </a:p>
            </c:txPr>
            <c:dLblPos val="inEnd"/>
            <c:showVal val="1"/>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Lit>
              <c:ptCount val="1"/>
              <c:pt idx="0">
                <c:v>25/64enni</c:v>
              </c:pt>
              <c:extLst>
                <c:ext xmlns:c15="http://schemas.microsoft.com/office/drawing/2012/chart" uri="{02D57815-91ED-43cb-92C2-25804820EDAC}">
                  <c15:autoCat val="1"/>
                </c:ext>
              </c:extLst>
            </c:strLit>
          </c:cat>
          <c:val>
            <c:numLit>
              <c:formatCode>General</c:formatCode>
              <c:ptCount val="1"/>
              <c:pt idx="0">
                <c:v>1</c:v>
              </c:pt>
            </c:numLit>
          </c:val>
          <c:extLst xmlns:c16r2="http://schemas.microsoft.com/office/drawing/2015/06/chart">
            <c:ext xmlns:c16="http://schemas.microsoft.com/office/drawing/2014/chart" uri="{C3380CC4-5D6E-409C-BE32-E72D297353CC}">
              <c16:uniqueId val="{00000003-0406-42AF-8117-19EBD718F914}"/>
            </c:ext>
          </c:extLst>
        </c:ser>
        <c:dLbls>
          <c:showVal val="1"/>
        </c:dLbls>
        <c:gapWidth val="65"/>
        <c:axId val="81377536"/>
        <c:axId val="81387520"/>
      </c:barChart>
      <c:catAx>
        <c:axId val="81377536"/>
        <c:scaling>
          <c:orientation val="minMax"/>
        </c:scaling>
        <c:axPos val="b"/>
        <c:numFmt formatCode="General" sourceLinked="1"/>
        <c:maj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it-IT"/>
          </a:p>
        </c:txPr>
        <c:crossAx val="81387520"/>
        <c:crosses val="autoZero"/>
        <c:auto val="1"/>
        <c:lblAlgn val="ctr"/>
        <c:lblOffset val="100"/>
      </c:catAx>
      <c:valAx>
        <c:axId val="8138752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tickLblPos val="nextTo"/>
        <c:crossAx val="81377536"/>
        <c:crosses val="autoZero"/>
        <c:crossBetween val="between"/>
      </c:valAx>
      <c:spPr>
        <a:noFill/>
        <a:ln w="25400">
          <a:noFill/>
        </a:ln>
        <a:effectLst/>
      </c:spPr>
    </c:plotArea>
    <c:plotVisOnly val="1"/>
    <c:dispBlanksAs val="gap"/>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38100" cap="flat" cmpd="sng" algn="ctr">
      <a:solidFill>
        <a:schemeClr val="accent2"/>
      </a:solidFill>
      <a:round/>
    </a:ln>
    <a:effectLst/>
  </c:spPr>
  <c:txPr>
    <a:bodyPr/>
    <a:lstStyle/>
    <a:p>
      <a:pPr>
        <a:defRPr/>
      </a:pPr>
      <a:endParaRPr lang="it-IT"/>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t-IT"/>
  <c:chart>
    <c:title>
      <c:layout>
        <c:manualLayout>
          <c:xMode val="edge"/>
          <c:yMode val="edge"/>
          <c:x val="0.43891635284719882"/>
          <c:y val="6.3566353145677948E-2"/>
        </c:manualLayout>
      </c:layout>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it-IT"/>
        </a:p>
      </c:txPr>
    </c:title>
    <c:plotArea>
      <c:layout/>
      <c:barChart>
        <c:barDir val="col"/>
        <c:grouping val="clustered"/>
        <c:ser>
          <c:idx val="0"/>
          <c:order val="0"/>
          <c:tx>
            <c:strRef>
              <c:f>'[Grafico in Microsoft PowerPoint]Sheet1'!$A$2</c:f>
              <c:strCache>
                <c:ptCount val="1"/>
                <c:pt idx="0">
                  <c:v>25/64enni</c:v>
                </c:pt>
              </c:strCache>
            </c:strRef>
          </c:tx>
          <c:spPr>
            <a:solidFill>
              <a:schemeClr val="accent1">
                <a:alpha val="85000"/>
              </a:scheme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it-IT"/>
              </a:p>
            </c:txPr>
            <c:dLblPos val="inEnd"/>
            <c:showVal val="1"/>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'[Grafico in Microsoft PowerPoint]Sheet1'!$B$1:$G$1</c:f>
              <c:strCache>
                <c:ptCount val="6"/>
                <c:pt idx="0">
                  <c:v>ITALIA</c:v>
                </c:pt>
                <c:pt idx="1">
                  <c:v>BELGIO</c:v>
                </c:pt>
                <c:pt idx="2">
                  <c:v>GERMANIA</c:v>
                </c:pt>
                <c:pt idx="3">
                  <c:v>INGHILTERRA</c:v>
                </c:pt>
                <c:pt idx="4">
                  <c:v>FRANCIA</c:v>
                </c:pt>
                <c:pt idx="5">
                  <c:v>SPAGNA</c:v>
                </c:pt>
              </c:strCache>
            </c:strRef>
          </c:cat>
          <c:val>
            <c:numRef>
              <c:f>'[Grafico in Microsoft PowerPoint]Sheet1'!$B$2:$G$2</c:f>
              <c:numCache>
                <c:formatCode>General</c:formatCode>
                <c:ptCount val="6"/>
                <c:pt idx="0">
                  <c:v>37.800000000000004</c:v>
                </c:pt>
                <c:pt idx="1">
                  <c:v>21.3</c:v>
                </c:pt>
                <c:pt idx="2">
                  <c:v>13.4</c:v>
                </c:pt>
                <c:pt idx="3">
                  <c:v>18.899999999999999</c:v>
                </c:pt>
                <c:pt idx="4">
                  <c:v>19.600000000000001</c:v>
                </c:pt>
                <c:pt idx="5">
                  <c:v>38.700000000000003</c:v>
                </c:pt>
              </c:numCache>
            </c:numRef>
          </c:val>
          <c:extLst xmlns:c16r2="http://schemas.microsoft.com/office/drawing/2015/06/chart">
            <c:ext xmlns:c16="http://schemas.microsoft.com/office/drawing/2014/chart" uri="{C3380CC4-5D6E-409C-BE32-E72D297353CC}">
              <c16:uniqueId val="{00000000-8DDD-4A41-984C-2A86F7EC2B8E}"/>
            </c:ext>
          </c:extLst>
        </c:ser>
        <c:dLbls>
          <c:showVal val="1"/>
        </c:dLbls>
        <c:gapWidth val="65"/>
        <c:axId val="81538432"/>
        <c:axId val="81544320"/>
      </c:barChart>
      <c:catAx>
        <c:axId val="81538432"/>
        <c:scaling>
          <c:orientation val="minMax"/>
        </c:scaling>
        <c:axPos val="b"/>
        <c:numFmt formatCode="General" sourceLinked="1"/>
        <c:majorTickMark val="none"/>
        <c:tickLblPos val="nextTo"/>
        <c:spPr>
          <a:noFill/>
          <a:ln w="19050" cap="flat" cmpd="tri" algn="ctr">
            <a:solidFill>
              <a:schemeClr val="accent2"/>
            </a:solidFill>
            <a:round/>
          </a:ln>
          <a:effectLst/>
        </c:spPr>
        <c:txPr>
          <a:bodyPr rot="3120000" spcFirstLastPara="1" vertOverflow="ellipsis" wrap="square" anchor="ctr" anchorCtr="1"/>
          <a:lstStyle/>
          <a:p>
            <a:pPr>
              <a:defRPr sz="900" b="0" i="0" u="none" strike="noStrike" kern="1200" cap="all" baseline="0">
                <a:solidFill>
                  <a:schemeClr val="tx1"/>
                </a:solidFill>
                <a:latin typeface="+mn-lt"/>
                <a:ea typeface="+mn-ea"/>
                <a:cs typeface="+mn-cs"/>
              </a:defRPr>
            </a:pPr>
            <a:endParaRPr lang="it-IT"/>
          </a:p>
        </c:txPr>
        <c:crossAx val="81544320"/>
        <c:crosses val="autoZero"/>
        <c:auto val="1"/>
        <c:lblAlgn val="ctr"/>
        <c:lblOffset val="100"/>
      </c:catAx>
      <c:valAx>
        <c:axId val="8154432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tickLblPos val="nextTo"/>
        <c:crossAx val="81538432"/>
        <c:crosses val="autoZero"/>
        <c:crossBetween val="between"/>
      </c:valAx>
      <c:spPr>
        <a:noFill/>
        <a:ln>
          <a:noFill/>
        </a:ln>
        <a:effectLst/>
      </c:spPr>
    </c:plotArea>
    <c:plotVisOnly val="1"/>
    <c:dispBlanksAs val="gap"/>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it-IT"/>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9EB537-AEE9-480A-9031-813AE51BDE60}" type="doc">
      <dgm:prSet loTypeId="urn:microsoft.com/office/officeart/2005/8/layout/chevron1" loCatId="process" qsTypeId="urn:microsoft.com/office/officeart/2005/8/quickstyle/simple1" qsCatId="simple" csTypeId="urn:microsoft.com/office/officeart/2005/8/colors/accent1_2" csCatId="accent1" phldr="1"/>
      <dgm:spPr/>
    </dgm:pt>
    <dgm:pt modelId="{6F9F95E9-22B2-425F-A63F-7DECAE64C2CB}">
      <dgm:prSet phldrT="[Testo]" custT="1"/>
      <dgm:spPr>
        <a:ln w="28575">
          <a:solidFill>
            <a:schemeClr val="accent2"/>
          </a:solidFill>
        </a:ln>
      </dgm:spPr>
      <dgm:t>
        <a:bodyPr/>
        <a:lstStyle/>
        <a:p>
          <a:pPr marL="0" lvl="0" algn="l" defTabSz="2889250">
            <a:lnSpc>
              <a:spcPct val="90000"/>
            </a:lnSpc>
            <a:spcBef>
              <a:spcPct val="0"/>
            </a:spcBef>
            <a:spcAft>
              <a:spcPct val="35000"/>
            </a:spcAft>
            <a:buNone/>
          </a:pPr>
          <a:endParaRPr lang="it-IT" sz="6500" dirty="0"/>
        </a:p>
        <a:p>
          <a:pPr marL="0" lvl="0" algn="l" defTabSz="2889250">
            <a:lnSpc>
              <a:spcPct val="90000"/>
            </a:lnSpc>
            <a:spcBef>
              <a:spcPct val="0"/>
            </a:spcBef>
            <a:spcAft>
              <a:spcPct val="35000"/>
            </a:spcAft>
            <a:buNone/>
          </a:pPr>
          <a:r>
            <a:rPr lang="it-IT" sz="4800" b="1" dirty="0" smtClean="0"/>
            <a:t>Azioni</a:t>
          </a:r>
          <a:endParaRPr lang="it-IT" sz="4800" b="1" dirty="0"/>
        </a:p>
        <a:p>
          <a:pPr marL="0" lvl="0" algn="l" defTabSz="2889250">
            <a:lnSpc>
              <a:spcPct val="90000"/>
            </a:lnSpc>
            <a:spcBef>
              <a:spcPct val="0"/>
            </a:spcBef>
            <a:spcAft>
              <a:spcPct val="35000"/>
            </a:spcAft>
            <a:buNone/>
          </a:pPr>
          <a:endParaRPr lang="it-IT" sz="4800" b="1" dirty="0"/>
        </a:p>
        <a:p>
          <a:pPr marL="0" lvl="0" algn="l" defTabSz="2889250">
            <a:lnSpc>
              <a:spcPct val="90000"/>
            </a:lnSpc>
            <a:spcBef>
              <a:spcPct val="0"/>
            </a:spcBef>
            <a:spcAft>
              <a:spcPct val="35000"/>
            </a:spcAft>
            <a:buNone/>
          </a:pPr>
          <a:endParaRPr lang="it-IT" sz="4000" b="1" dirty="0"/>
        </a:p>
      </dgm:t>
    </dgm:pt>
    <dgm:pt modelId="{F3FD07BF-B5B3-4F19-BDCC-7BF683952F7D}" type="parTrans" cxnId="{5CD8CE31-BBA9-4F92-8BDA-DAD4FDEF5091}">
      <dgm:prSet/>
      <dgm:spPr/>
      <dgm:t>
        <a:bodyPr/>
        <a:lstStyle/>
        <a:p>
          <a:endParaRPr lang="it-IT"/>
        </a:p>
      </dgm:t>
    </dgm:pt>
    <dgm:pt modelId="{C9EAABF3-FFAB-4C2D-903C-178B93C8E636}" type="sibTrans" cxnId="{5CD8CE31-BBA9-4F92-8BDA-DAD4FDEF5091}">
      <dgm:prSet/>
      <dgm:spPr/>
      <dgm:t>
        <a:bodyPr/>
        <a:lstStyle/>
        <a:p>
          <a:endParaRPr lang="it-IT"/>
        </a:p>
      </dgm:t>
    </dgm:pt>
    <dgm:pt modelId="{2D847331-A1E9-4383-87F5-E2C7E6A8F87C}" type="pres">
      <dgm:prSet presAssocID="{FB9EB537-AEE9-480A-9031-813AE51BDE60}" presName="Name0" presStyleCnt="0">
        <dgm:presLayoutVars>
          <dgm:dir/>
          <dgm:animLvl val="lvl"/>
          <dgm:resizeHandles val="exact"/>
        </dgm:presLayoutVars>
      </dgm:prSet>
      <dgm:spPr/>
    </dgm:pt>
    <dgm:pt modelId="{48DFB9A8-E839-4EC9-96BB-1DFA9C297B59}" type="pres">
      <dgm:prSet presAssocID="{6F9F95E9-22B2-425F-A63F-7DECAE64C2CB}" presName="parTxOnly" presStyleLbl="node1" presStyleIdx="0" presStyleCnt="1" custLinFactNeighborX="-28875" custLinFactNeighborY="26562">
        <dgm:presLayoutVars>
          <dgm:chMax val="0"/>
          <dgm:chPref val="0"/>
          <dgm:bulletEnabled val="1"/>
        </dgm:presLayoutVars>
      </dgm:prSet>
      <dgm:spPr/>
      <dgm:t>
        <a:bodyPr/>
        <a:lstStyle/>
        <a:p>
          <a:endParaRPr lang="it-IT"/>
        </a:p>
      </dgm:t>
    </dgm:pt>
  </dgm:ptLst>
  <dgm:cxnLst>
    <dgm:cxn modelId="{AF75A334-EBCB-422D-A31A-0C5EED8F39F2}" type="presOf" srcId="{6F9F95E9-22B2-425F-A63F-7DECAE64C2CB}" destId="{48DFB9A8-E839-4EC9-96BB-1DFA9C297B59}" srcOrd="0" destOrd="0" presId="urn:microsoft.com/office/officeart/2005/8/layout/chevron1"/>
    <dgm:cxn modelId="{0164011A-9209-4EFB-98B8-E4DE467B1B5B}" type="presOf" srcId="{FB9EB537-AEE9-480A-9031-813AE51BDE60}" destId="{2D847331-A1E9-4383-87F5-E2C7E6A8F87C}" srcOrd="0" destOrd="0" presId="urn:microsoft.com/office/officeart/2005/8/layout/chevron1"/>
    <dgm:cxn modelId="{5CD8CE31-BBA9-4F92-8BDA-DAD4FDEF5091}" srcId="{FB9EB537-AEE9-480A-9031-813AE51BDE60}" destId="{6F9F95E9-22B2-425F-A63F-7DECAE64C2CB}" srcOrd="0" destOrd="0" parTransId="{F3FD07BF-B5B3-4F19-BDCC-7BF683952F7D}" sibTransId="{C9EAABF3-FFAB-4C2D-903C-178B93C8E636}"/>
    <dgm:cxn modelId="{6565FB8C-874C-491A-AC05-B6B7832220E7}" type="presParOf" srcId="{2D847331-A1E9-4383-87F5-E2C7E6A8F87C}" destId="{48DFB9A8-E839-4EC9-96BB-1DFA9C297B59}" srcOrd="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156040-AF98-4F2C-9909-9F2439F6F588}" type="doc">
      <dgm:prSet loTypeId="urn:microsoft.com/office/officeart/2005/8/layout/chevron1" loCatId="process" qsTypeId="urn:microsoft.com/office/officeart/2005/8/quickstyle/simple1" qsCatId="simple" csTypeId="urn:microsoft.com/office/officeart/2005/8/colors/accent1_1" csCatId="accent1" phldr="1"/>
      <dgm:spPr/>
      <dgm:t>
        <a:bodyPr/>
        <a:lstStyle/>
        <a:p>
          <a:endParaRPr lang="it-IT"/>
        </a:p>
      </dgm:t>
    </dgm:pt>
    <dgm:pt modelId="{74020AF3-C700-4606-8917-C6A353D7963A}">
      <dgm:prSet phldrT="[Text]" custT="1"/>
      <dgm:spPr>
        <a:ln w="38100">
          <a:solidFill>
            <a:schemeClr val="accent2"/>
          </a:solidFill>
        </a:ln>
      </dgm:spPr>
      <dgm:t>
        <a:bodyPr rtlCol="0" anchor="ctr" anchorCtr="0"/>
        <a:lstStyle/>
        <a:p>
          <a:pPr rtl="0"/>
          <a:r>
            <a:rPr lang="it-IT" sz="1400" noProof="0" dirty="0">
              <a:ln>
                <a:noFill/>
              </a:ln>
              <a:solidFill>
                <a:schemeClr val="tx2"/>
              </a:solidFill>
            </a:rPr>
            <a:t>Orientamento in uscita</a:t>
          </a:r>
        </a:p>
      </dgm:t>
      <dgm:extLst>
        <a:ext uri="{E40237B7-FDA0-4F09-8148-C483321AD2D9}">
          <dgm14:cNvPr xmlns="" xmlns:dgm14="http://schemas.microsoft.com/office/drawing/2010/diagram" id="0" name="" title="Step 1 title"/>
        </a:ext>
      </dgm:extLst>
    </dgm:pt>
    <dgm:pt modelId="{87D99D21-0B4A-4259-89FB-0E5941CB535C}" type="parTrans" cxnId="{B0E2386F-A443-4201-8130-FB9CC25AA154}">
      <dgm:prSet/>
      <dgm:spPr/>
      <dgm:t>
        <a:bodyPr rtlCol="0"/>
        <a:lstStyle/>
        <a:p>
          <a:pPr rtl="0"/>
          <a:endParaRPr lang="en-US">
            <a:ln>
              <a:noFill/>
            </a:ln>
            <a:solidFill>
              <a:schemeClr val="tx2"/>
            </a:solidFill>
          </a:endParaRPr>
        </a:p>
      </dgm:t>
    </dgm:pt>
    <dgm:pt modelId="{6CFF1BD9-AE1F-4488-8B72-01186EADA6FF}" type="sibTrans" cxnId="{B0E2386F-A443-4201-8130-FB9CC25AA154}">
      <dgm:prSet/>
      <dgm:spPr/>
      <dgm:t>
        <a:bodyPr rtlCol="0"/>
        <a:lstStyle/>
        <a:p>
          <a:pPr rtl="0"/>
          <a:endParaRPr lang="en-US">
            <a:ln>
              <a:noFill/>
            </a:ln>
            <a:solidFill>
              <a:schemeClr val="tx2"/>
            </a:solidFill>
          </a:endParaRPr>
        </a:p>
      </dgm:t>
    </dgm:pt>
    <dgm:pt modelId="{12E26E22-71B0-4386-A84F-ABF2FF66A99F}">
      <dgm:prSet phldrT="[Text]" custT="1"/>
      <dgm:spPr>
        <a:ln w="38100">
          <a:solidFill>
            <a:schemeClr val="accent1"/>
          </a:solidFill>
        </a:ln>
      </dgm:spPr>
      <dgm:t>
        <a:bodyPr lIns="36000" tIns="0" rIns="0" bIns="0" rtlCol="0" anchor="ctr" anchorCtr="0"/>
        <a:lstStyle/>
        <a:p>
          <a:pPr algn="l" rtl="0"/>
          <a:r>
            <a:rPr lang="it-IT" sz="1600" noProof="0" dirty="0">
              <a:ln>
                <a:noFill/>
              </a:ln>
              <a:solidFill>
                <a:schemeClr val="tx2"/>
              </a:solidFill>
            </a:rPr>
            <a:t>Prima </a:t>
          </a:r>
          <a:r>
            <a:rPr lang="it-IT" sz="1400" noProof="0" dirty="0">
              <a:ln>
                <a:noFill/>
              </a:ln>
              <a:solidFill>
                <a:schemeClr val="tx2"/>
              </a:solidFill>
            </a:rPr>
            <a:t>alfabetizzazione</a:t>
          </a:r>
        </a:p>
      </dgm:t>
      <dgm:extLst>
        <a:ext uri="{E40237B7-FDA0-4F09-8148-C483321AD2D9}">
          <dgm14:cNvPr xmlns="" xmlns:dgm14="http://schemas.microsoft.com/office/drawing/2010/diagram" id="0" name="" title="Step 2 title"/>
        </a:ext>
      </dgm:extLst>
    </dgm:pt>
    <dgm:pt modelId="{3A6CB3CB-0F71-4CA8-93AA-0E3E3D59D313}" type="parTrans" cxnId="{937639B3-2352-48E4-A96B-F63DF2119D92}">
      <dgm:prSet/>
      <dgm:spPr/>
      <dgm:t>
        <a:bodyPr rtlCol="0"/>
        <a:lstStyle/>
        <a:p>
          <a:pPr rtl="0"/>
          <a:endParaRPr lang="en-US">
            <a:ln>
              <a:noFill/>
            </a:ln>
            <a:solidFill>
              <a:schemeClr val="tx2"/>
            </a:solidFill>
          </a:endParaRPr>
        </a:p>
      </dgm:t>
    </dgm:pt>
    <dgm:pt modelId="{E1826C46-15A2-4345-B986-53D05F21F155}" type="sibTrans" cxnId="{937639B3-2352-48E4-A96B-F63DF2119D92}">
      <dgm:prSet/>
      <dgm:spPr/>
      <dgm:t>
        <a:bodyPr rtlCol="0"/>
        <a:lstStyle/>
        <a:p>
          <a:pPr rtl="0"/>
          <a:endParaRPr lang="en-US">
            <a:ln>
              <a:noFill/>
            </a:ln>
            <a:solidFill>
              <a:schemeClr val="tx2"/>
            </a:solidFill>
          </a:endParaRPr>
        </a:p>
      </dgm:t>
    </dgm:pt>
    <dgm:pt modelId="{A8B05E70-CCF1-4080-8EEE-6873C9D4B630}">
      <dgm:prSet phldrT="[Text]"/>
      <dgm:spPr>
        <a:ln w="38100">
          <a:solidFill>
            <a:schemeClr val="accent2"/>
          </a:solidFill>
        </a:ln>
      </dgm:spPr>
      <dgm:t>
        <a:bodyPr rtlCol="0"/>
        <a:lstStyle/>
        <a:p>
          <a:pPr rtl="0"/>
          <a:r>
            <a:rPr lang="it-IT" noProof="0" dirty="0">
              <a:ln>
                <a:noFill/>
              </a:ln>
              <a:solidFill>
                <a:schemeClr val="tx2"/>
              </a:solidFill>
            </a:rPr>
            <a:t>Titolo di studio  scuola secondaria di primo grado</a:t>
          </a:r>
        </a:p>
      </dgm:t>
      <dgm:extLst>
        <a:ext uri="{E40237B7-FDA0-4F09-8148-C483321AD2D9}">
          <dgm14:cNvPr xmlns="" xmlns:dgm14="http://schemas.microsoft.com/office/drawing/2010/diagram" id="0" name="" title="Step 3 title"/>
        </a:ext>
      </dgm:extLst>
    </dgm:pt>
    <dgm:pt modelId="{11D1F3D3-0002-4131-9F84-22FBF8692DA9}" type="parTrans" cxnId="{B8B909D0-D4F6-48D4-81DA-A58F34AE3646}">
      <dgm:prSet/>
      <dgm:spPr/>
      <dgm:t>
        <a:bodyPr rtlCol="0"/>
        <a:lstStyle/>
        <a:p>
          <a:pPr rtl="0"/>
          <a:endParaRPr lang="en-US">
            <a:ln>
              <a:noFill/>
            </a:ln>
            <a:solidFill>
              <a:schemeClr val="tx2"/>
            </a:solidFill>
          </a:endParaRPr>
        </a:p>
      </dgm:t>
    </dgm:pt>
    <dgm:pt modelId="{B6438016-7365-4FC0-A372-D90585B4B6EE}" type="sibTrans" cxnId="{B8B909D0-D4F6-48D4-81DA-A58F34AE3646}">
      <dgm:prSet/>
      <dgm:spPr/>
      <dgm:t>
        <a:bodyPr rtlCol="0"/>
        <a:lstStyle/>
        <a:p>
          <a:pPr rtl="0"/>
          <a:endParaRPr lang="en-US">
            <a:ln>
              <a:noFill/>
            </a:ln>
            <a:solidFill>
              <a:schemeClr val="tx2"/>
            </a:solidFill>
          </a:endParaRPr>
        </a:p>
      </dgm:t>
    </dgm:pt>
    <dgm:pt modelId="{42147153-A6C2-4177-BA7D-2ACCC2C1B2F7}">
      <dgm:prSet phldrT="[Text]" custT="1"/>
      <dgm:spPr>
        <a:ln w="38100">
          <a:solidFill>
            <a:schemeClr val="accent1"/>
          </a:solidFill>
        </a:ln>
      </dgm:spPr>
      <dgm:t>
        <a:bodyPr rtlCol="0" anchor="ctr" anchorCtr="0"/>
        <a:lstStyle/>
        <a:p>
          <a:pPr rtl="0"/>
          <a:r>
            <a:rPr lang="it-IT" sz="1600" noProof="0" dirty="0">
              <a:ln>
                <a:noFill/>
              </a:ln>
              <a:solidFill>
                <a:schemeClr val="tx2"/>
              </a:solidFill>
            </a:rPr>
            <a:t>Recupero competenze di base</a:t>
          </a:r>
        </a:p>
      </dgm:t>
      <dgm:extLst>
        <a:ext uri="{E40237B7-FDA0-4F09-8148-C483321AD2D9}">
          <dgm14:cNvPr xmlns="" xmlns:dgm14="http://schemas.microsoft.com/office/drawing/2010/diagram" id="0" name="" title="Step 4 title"/>
        </a:ext>
      </dgm:extLst>
    </dgm:pt>
    <dgm:pt modelId="{C6F68745-4C20-4204-96A6-585691399C14}" type="parTrans" cxnId="{777DC3C6-D336-4C94-A624-E5582A07ECAA}">
      <dgm:prSet/>
      <dgm:spPr/>
      <dgm:t>
        <a:bodyPr rtlCol="0"/>
        <a:lstStyle/>
        <a:p>
          <a:pPr rtl="0"/>
          <a:endParaRPr lang="en-US">
            <a:ln>
              <a:noFill/>
            </a:ln>
            <a:solidFill>
              <a:schemeClr val="tx2"/>
            </a:solidFill>
          </a:endParaRPr>
        </a:p>
      </dgm:t>
    </dgm:pt>
    <dgm:pt modelId="{0C6B132F-0347-46BA-86A4-3FAFB6676411}" type="sibTrans" cxnId="{777DC3C6-D336-4C94-A624-E5582A07ECAA}">
      <dgm:prSet/>
      <dgm:spPr/>
      <dgm:t>
        <a:bodyPr rtlCol="0"/>
        <a:lstStyle/>
        <a:p>
          <a:pPr rtl="0"/>
          <a:endParaRPr lang="en-US">
            <a:ln>
              <a:noFill/>
            </a:ln>
            <a:solidFill>
              <a:schemeClr val="tx2"/>
            </a:solidFill>
          </a:endParaRPr>
        </a:p>
      </dgm:t>
    </dgm:pt>
    <dgm:pt modelId="{353ADA92-F345-472D-9B13-D1F766C5180F}">
      <dgm:prSet phldrT="[Text]" custT="1"/>
      <dgm:spPr>
        <a:ln w="38100">
          <a:solidFill>
            <a:schemeClr val="accent1"/>
          </a:solidFill>
        </a:ln>
      </dgm:spPr>
      <dgm:t>
        <a:bodyPr lIns="0" rtlCol="0" anchor="ctr" anchorCtr="1"/>
        <a:lstStyle/>
        <a:p>
          <a:pPr algn="l" rtl="0"/>
          <a:r>
            <a:rPr lang="it-IT" sz="1400" noProof="0" dirty="0">
              <a:ln>
                <a:noFill/>
              </a:ln>
              <a:solidFill>
                <a:schemeClr val="tx2"/>
              </a:solidFill>
            </a:rPr>
            <a:t>- Ampliamento dell’offerta formativa</a:t>
          </a:r>
        </a:p>
        <a:p>
          <a:pPr algn="l" rtl="0"/>
          <a:r>
            <a:rPr lang="it-IT" sz="1400" noProof="0" dirty="0">
              <a:ln>
                <a:noFill/>
              </a:ln>
              <a:solidFill>
                <a:schemeClr val="tx2"/>
              </a:solidFill>
            </a:rPr>
            <a:t>- Altri percorsi</a:t>
          </a:r>
        </a:p>
      </dgm:t>
      <dgm:extLst>
        <a:ext uri="{E40237B7-FDA0-4F09-8148-C483321AD2D9}">
          <dgm14:cNvPr xmlns="" xmlns:dgm14="http://schemas.microsoft.com/office/drawing/2010/diagram" id="0" name="" title="Step 4 title"/>
        </a:ext>
      </dgm:extLst>
    </dgm:pt>
    <dgm:pt modelId="{D0D31C83-1C9A-4DE3-88E7-15EEBBF75CCD}" type="parTrans" cxnId="{539DA475-A960-4A49-94DA-D594B04CB006}">
      <dgm:prSet/>
      <dgm:spPr/>
      <dgm:t>
        <a:bodyPr/>
        <a:lstStyle/>
        <a:p>
          <a:endParaRPr lang="it-IT">
            <a:ln>
              <a:noFill/>
            </a:ln>
            <a:solidFill>
              <a:schemeClr val="tx2"/>
            </a:solidFill>
          </a:endParaRPr>
        </a:p>
      </dgm:t>
    </dgm:pt>
    <dgm:pt modelId="{AB8DF621-70C4-4638-88CE-E5A93EDBFBC2}" type="sibTrans" cxnId="{539DA475-A960-4A49-94DA-D594B04CB006}">
      <dgm:prSet/>
      <dgm:spPr/>
      <dgm:t>
        <a:bodyPr/>
        <a:lstStyle/>
        <a:p>
          <a:endParaRPr lang="it-IT">
            <a:ln>
              <a:noFill/>
            </a:ln>
            <a:solidFill>
              <a:schemeClr val="tx2"/>
            </a:solidFill>
          </a:endParaRPr>
        </a:p>
      </dgm:t>
    </dgm:pt>
    <dgm:pt modelId="{E0D851EB-295B-439F-9A91-D761DCF40F72}">
      <dgm:prSet phldrT="[Text]" custT="1"/>
      <dgm:spPr>
        <a:ln w="38100">
          <a:solidFill>
            <a:schemeClr val="accent2"/>
          </a:solidFill>
        </a:ln>
      </dgm:spPr>
      <dgm:t>
        <a:bodyPr rtlCol="0" anchor="ctr" anchorCtr="0"/>
        <a:lstStyle/>
        <a:p>
          <a:pPr rtl="0"/>
          <a:r>
            <a:rPr lang="it-IT" sz="1400" noProof="0" dirty="0">
              <a:solidFill>
                <a:schemeClr val="tx2"/>
              </a:solidFill>
            </a:rPr>
            <a:t>- Accoglienza</a:t>
          </a:r>
        </a:p>
        <a:p>
          <a:pPr rtl="0"/>
          <a:r>
            <a:rPr lang="it-IT" sz="1400" noProof="0" dirty="0">
              <a:solidFill>
                <a:schemeClr val="tx2"/>
              </a:solidFill>
            </a:rPr>
            <a:t>- Orientamento in entrata</a:t>
          </a:r>
        </a:p>
      </dgm:t>
      <dgm:extLst>
        <a:ext uri="{E40237B7-FDA0-4F09-8148-C483321AD2D9}">
          <dgm14:cNvPr xmlns="" xmlns:dgm14="http://schemas.microsoft.com/office/drawing/2010/diagram" id="0" name="" title="Step 1 title"/>
        </a:ext>
      </dgm:extLst>
    </dgm:pt>
    <dgm:pt modelId="{B67F5C7D-4681-4D29-901B-DB3C6B3CBBF1}" type="parTrans" cxnId="{F9DB7DDC-C181-4E0B-9EA6-CC665960DE07}">
      <dgm:prSet/>
      <dgm:spPr/>
      <dgm:t>
        <a:bodyPr/>
        <a:lstStyle/>
        <a:p>
          <a:endParaRPr lang="it-IT"/>
        </a:p>
      </dgm:t>
    </dgm:pt>
    <dgm:pt modelId="{1A4CE3FC-50C6-4AD2-8EAF-F88E8C7978F9}" type="sibTrans" cxnId="{F9DB7DDC-C181-4E0B-9EA6-CC665960DE07}">
      <dgm:prSet/>
      <dgm:spPr/>
      <dgm:t>
        <a:bodyPr/>
        <a:lstStyle/>
        <a:p>
          <a:endParaRPr lang="it-IT"/>
        </a:p>
      </dgm:t>
    </dgm:pt>
    <dgm:pt modelId="{993165D9-7D5E-4407-84DA-C188C020007F}" type="pres">
      <dgm:prSet presAssocID="{44156040-AF98-4F2C-9909-9F2439F6F588}" presName="Name0" presStyleCnt="0">
        <dgm:presLayoutVars>
          <dgm:dir/>
          <dgm:animLvl val="lvl"/>
          <dgm:resizeHandles val="exact"/>
        </dgm:presLayoutVars>
      </dgm:prSet>
      <dgm:spPr/>
      <dgm:t>
        <a:bodyPr/>
        <a:lstStyle/>
        <a:p>
          <a:endParaRPr lang="it-IT"/>
        </a:p>
      </dgm:t>
    </dgm:pt>
    <dgm:pt modelId="{5B73AAB2-AD4E-401D-B4E5-A17CAF968C22}" type="pres">
      <dgm:prSet presAssocID="{74020AF3-C700-4606-8917-C6A353D7963A}" presName="parTxOnly" presStyleLbl="node1" presStyleIdx="0" presStyleCnt="6" custLinFactX="315398" custLinFactNeighborX="400000">
        <dgm:presLayoutVars>
          <dgm:chMax val="0"/>
          <dgm:chPref val="0"/>
          <dgm:bulletEnabled val="1"/>
        </dgm:presLayoutVars>
      </dgm:prSet>
      <dgm:spPr/>
      <dgm:t>
        <a:bodyPr/>
        <a:lstStyle/>
        <a:p>
          <a:endParaRPr lang="it-IT"/>
        </a:p>
      </dgm:t>
    </dgm:pt>
    <dgm:pt modelId="{1A6308EC-A3A1-4CC4-B9AA-372634CAD765}" type="pres">
      <dgm:prSet presAssocID="{6CFF1BD9-AE1F-4488-8B72-01186EADA6FF}" presName="parTxOnlySpace" presStyleCnt="0"/>
      <dgm:spPr/>
    </dgm:pt>
    <dgm:pt modelId="{FB35D0A0-4189-4B98-85ED-B0571C7D7238}" type="pres">
      <dgm:prSet presAssocID="{12E26E22-71B0-4386-A84F-ABF2FF66A99F}" presName="parTxOnly" presStyleLbl="node1" presStyleIdx="1" presStyleCnt="6" custLinFactNeighborX="32393" custLinFactNeighborY="-1157">
        <dgm:presLayoutVars>
          <dgm:chMax val="0"/>
          <dgm:chPref val="0"/>
          <dgm:bulletEnabled val="1"/>
        </dgm:presLayoutVars>
      </dgm:prSet>
      <dgm:spPr/>
      <dgm:t>
        <a:bodyPr/>
        <a:lstStyle/>
        <a:p>
          <a:endParaRPr lang="it-IT"/>
        </a:p>
      </dgm:t>
    </dgm:pt>
    <dgm:pt modelId="{5C7A7BF1-C81A-4EC6-A398-C648A9975052}" type="pres">
      <dgm:prSet presAssocID="{E1826C46-15A2-4345-B986-53D05F21F155}" presName="parTxOnlySpace" presStyleCnt="0"/>
      <dgm:spPr/>
    </dgm:pt>
    <dgm:pt modelId="{7952CD76-EE51-42A1-9B3D-624F376F1B70}" type="pres">
      <dgm:prSet presAssocID="{A8B05E70-CCF1-4080-8EEE-6873C9D4B630}" presName="parTxOnly" presStyleLbl="node1" presStyleIdx="2" presStyleCnt="6">
        <dgm:presLayoutVars>
          <dgm:chMax val="0"/>
          <dgm:chPref val="0"/>
          <dgm:bulletEnabled val="1"/>
        </dgm:presLayoutVars>
      </dgm:prSet>
      <dgm:spPr/>
      <dgm:t>
        <a:bodyPr/>
        <a:lstStyle/>
        <a:p>
          <a:endParaRPr lang="it-IT"/>
        </a:p>
      </dgm:t>
    </dgm:pt>
    <dgm:pt modelId="{86766DF0-312C-45EF-8BC7-BBD9BAEEE800}" type="pres">
      <dgm:prSet presAssocID="{B6438016-7365-4FC0-A372-D90585B4B6EE}" presName="parTxOnlySpace" presStyleCnt="0"/>
      <dgm:spPr/>
    </dgm:pt>
    <dgm:pt modelId="{6D2E9232-B4AD-4D32-B349-9348F86FE46B}" type="pres">
      <dgm:prSet presAssocID="{42147153-A6C2-4177-BA7D-2ACCC2C1B2F7}" presName="parTxOnly" presStyleLbl="node1" presStyleIdx="3" presStyleCnt="6" custLinFactNeighborX="-27765">
        <dgm:presLayoutVars>
          <dgm:chMax val="0"/>
          <dgm:chPref val="0"/>
          <dgm:bulletEnabled val="1"/>
        </dgm:presLayoutVars>
      </dgm:prSet>
      <dgm:spPr/>
      <dgm:t>
        <a:bodyPr/>
        <a:lstStyle/>
        <a:p>
          <a:endParaRPr lang="it-IT"/>
        </a:p>
      </dgm:t>
    </dgm:pt>
    <dgm:pt modelId="{42A4B886-00E4-4BBF-B067-BB3DB0E9EDC1}" type="pres">
      <dgm:prSet presAssocID="{0C6B132F-0347-46BA-86A4-3FAFB6676411}" presName="parTxOnlySpace" presStyleCnt="0"/>
      <dgm:spPr/>
    </dgm:pt>
    <dgm:pt modelId="{95E144B7-A5E0-4BBA-8EB9-A82E54383048}" type="pres">
      <dgm:prSet presAssocID="{353ADA92-F345-472D-9B13-D1F766C5180F}" presName="parTxOnly" presStyleLbl="node1" presStyleIdx="4" presStyleCnt="6" custLinFactX="71267" custLinFactNeighborX="100000" custLinFactNeighborY="2313">
        <dgm:presLayoutVars>
          <dgm:chMax val="0"/>
          <dgm:chPref val="0"/>
          <dgm:bulletEnabled val="1"/>
        </dgm:presLayoutVars>
      </dgm:prSet>
      <dgm:spPr/>
      <dgm:t>
        <a:bodyPr/>
        <a:lstStyle/>
        <a:p>
          <a:endParaRPr lang="it-IT"/>
        </a:p>
      </dgm:t>
    </dgm:pt>
    <dgm:pt modelId="{4BC4D044-0779-42E6-817D-5704856C5167}" type="pres">
      <dgm:prSet presAssocID="{AB8DF621-70C4-4638-88CE-E5A93EDBFBC2}" presName="parTxOnlySpace" presStyleCnt="0"/>
      <dgm:spPr/>
    </dgm:pt>
    <dgm:pt modelId="{A4C5584C-DAC0-4C16-82B6-E745ACF5D061}" type="pres">
      <dgm:prSet presAssocID="{E0D851EB-295B-439F-9A91-D761DCF40F72}" presName="parTxOnly" presStyleLbl="node1" presStyleIdx="5" presStyleCnt="6" custLinFactX="-400000" custLinFactNeighborX="-460393" custLinFactNeighborY="1157">
        <dgm:presLayoutVars>
          <dgm:chMax val="0"/>
          <dgm:chPref val="0"/>
          <dgm:bulletEnabled val="1"/>
        </dgm:presLayoutVars>
      </dgm:prSet>
      <dgm:spPr/>
      <dgm:t>
        <a:bodyPr/>
        <a:lstStyle/>
        <a:p>
          <a:endParaRPr lang="it-IT"/>
        </a:p>
      </dgm:t>
    </dgm:pt>
  </dgm:ptLst>
  <dgm:cxnLst>
    <dgm:cxn modelId="{CE4CEFC1-0738-4BA8-BFBD-769F28352A3C}" type="presOf" srcId="{42147153-A6C2-4177-BA7D-2ACCC2C1B2F7}" destId="{6D2E9232-B4AD-4D32-B349-9348F86FE46B}" srcOrd="0" destOrd="0" presId="urn:microsoft.com/office/officeart/2005/8/layout/chevron1"/>
    <dgm:cxn modelId="{6AD87D5A-F707-4169-9721-CB17218D6443}" type="presOf" srcId="{353ADA92-F345-472D-9B13-D1F766C5180F}" destId="{95E144B7-A5E0-4BBA-8EB9-A82E54383048}" srcOrd="0" destOrd="0" presId="urn:microsoft.com/office/officeart/2005/8/layout/chevron1"/>
    <dgm:cxn modelId="{B0E2386F-A443-4201-8130-FB9CC25AA154}" srcId="{44156040-AF98-4F2C-9909-9F2439F6F588}" destId="{74020AF3-C700-4606-8917-C6A353D7963A}" srcOrd="0" destOrd="0" parTransId="{87D99D21-0B4A-4259-89FB-0E5941CB535C}" sibTransId="{6CFF1BD9-AE1F-4488-8B72-01186EADA6FF}"/>
    <dgm:cxn modelId="{5BF5F3F8-C097-4F83-AE8C-D301DC7BF50D}" type="presOf" srcId="{12E26E22-71B0-4386-A84F-ABF2FF66A99F}" destId="{FB35D0A0-4189-4B98-85ED-B0571C7D7238}" srcOrd="0" destOrd="0" presId="urn:microsoft.com/office/officeart/2005/8/layout/chevron1"/>
    <dgm:cxn modelId="{539DA475-A960-4A49-94DA-D594B04CB006}" srcId="{44156040-AF98-4F2C-9909-9F2439F6F588}" destId="{353ADA92-F345-472D-9B13-D1F766C5180F}" srcOrd="4" destOrd="0" parTransId="{D0D31C83-1C9A-4DE3-88E7-15EEBBF75CCD}" sibTransId="{AB8DF621-70C4-4638-88CE-E5A93EDBFBC2}"/>
    <dgm:cxn modelId="{636DABED-2608-482B-8488-761B0D3E1A11}" type="presOf" srcId="{A8B05E70-CCF1-4080-8EEE-6873C9D4B630}" destId="{7952CD76-EE51-42A1-9B3D-624F376F1B70}" srcOrd="0" destOrd="0" presId="urn:microsoft.com/office/officeart/2005/8/layout/chevron1"/>
    <dgm:cxn modelId="{43053545-0D91-4F9A-B49B-C0ACFA00B893}" type="presOf" srcId="{44156040-AF98-4F2C-9909-9F2439F6F588}" destId="{993165D9-7D5E-4407-84DA-C188C020007F}" srcOrd="0" destOrd="0" presId="urn:microsoft.com/office/officeart/2005/8/layout/chevron1"/>
    <dgm:cxn modelId="{B8B909D0-D4F6-48D4-81DA-A58F34AE3646}" srcId="{44156040-AF98-4F2C-9909-9F2439F6F588}" destId="{A8B05E70-CCF1-4080-8EEE-6873C9D4B630}" srcOrd="2" destOrd="0" parTransId="{11D1F3D3-0002-4131-9F84-22FBF8692DA9}" sibTransId="{B6438016-7365-4FC0-A372-D90585B4B6EE}"/>
    <dgm:cxn modelId="{3DA038D1-413F-453A-8D02-D16FF5294D77}" type="presOf" srcId="{74020AF3-C700-4606-8917-C6A353D7963A}" destId="{5B73AAB2-AD4E-401D-B4E5-A17CAF968C22}" srcOrd="0" destOrd="0" presId="urn:microsoft.com/office/officeart/2005/8/layout/chevron1"/>
    <dgm:cxn modelId="{777DC3C6-D336-4C94-A624-E5582A07ECAA}" srcId="{44156040-AF98-4F2C-9909-9F2439F6F588}" destId="{42147153-A6C2-4177-BA7D-2ACCC2C1B2F7}" srcOrd="3" destOrd="0" parTransId="{C6F68745-4C20-4204-96A6-585691399C14}" sibTransId="{0C6B132F-0347-46BA-86A4-3FAFB6676411}"/>
    <dgm:cxn modelId="{F9DB7DDC-C181-4E0B-9EA6-CC665960DE07}" srcId="{44156040-AF98-4F2C-9909-9F2439F6F588}" destId="{E0D851EB-295B-439F-9A91-D761DCF40F72}" srcOrd="5" destOrd="0" parTransId="{B67F5C7D-4681-4D29-901B-DB3C6B3CBBF1}" sibTransId="{1A4CE3FC-50C6-4AD2-8EAF-F88E8C7978F9}"/>
    <dgm:cxn modelId="{937639B3-2352-48E4-A96B-F63DF2119D92}" srcId="{44156040-AF98-4F2C-9909-9F2439F6F588}" destId="{12E26E22-71B0-4386-A84F-ABF2FF66A99F}" srcOrd="1" destOrd="0" parTransId="{3A6CB3CB-0F71-4CA8-93AA-0E3E3D59D313}" sibTransId="{E1826C46-15A2-4345-B986-53D05F21F155}"/>
    <dgm:cxn modelId="{ADC4D9CC-7183-4A7B-8DCE-28D9308D751B}" type="presOf" srcId="{E0D851EB-295B-439F-9A91-D761DCF40F72}" destId="{A4C5584C-DAC0-4C16-82B6-E745ACF5D061}" srcOrd="0" destOrd="0" presId="urn:microsoft.com/office/officeart/2005/8/layout/chevron1"/>
    <dgm:cxn modelId="{1BB77915-3D34-4115-9272-790B97912B9A}" type="presParOf" srcId="{993165D9-7D5E-4407-84DA-C188C020007F}" destId="{5B73AAB2-AD4E-401D-B4E5-A17CAF968C22}" srcOrd="0" destOrd="0" presId="urn:microsoft.com/office/officeart/2005/8/layout/chevron1"/>
    <dgm:cxn modelId="{C81D2A96-A422-4307-B501-7FB1AF018CC7}" type="presParOf" srcId="{993165D9-7D5E-4407-84DA-C188C020007F}" destId="{1A6308EC-A3A1-4CC4-B9AA-372634CAD765}" srcOrd="1" destOrd="0" presId="urn:microsoft.com/office/officeart/2005/8/layout/chevron1"/>
    <dgm:cxn modelId="{263454D5-F81A-41AF-8DFD-948A9AEE3A56}" type="presParOf" srcId="{993165D9-7D5E-4407-84DA-C188C020007F}" destId="{FB35D0A0-4189-4B98-85ED-B0571C7D7238}" srcOrd="2" destOrd="0" presId="urn:microsoft.com/office/officeart/2005/8/layout/chevron1"/>
    <dgm:cxn modelId="{9085597D-7B4D-483A-94AB-D9A884F21769}" type="presParOf" srcId="{993165D9-7D5E-4407-84DA-C188C020007F}" destId="{5C7A7BF1-C81A-4EC6-A398-C648A9975052}" srcOrd="3" destOrd="0" presId="urn:microsoft.com/office/officeart/2005/8/layout/chevron1"/>
    <dgm:cxn modelId="{C88744CD-580C-4F4D-85CF-3AF77C3C15F8}" type="presParOf" srcId="{993165D9-7D5E-4407-84DA-C188C020007F}" destId="{7952CD76-EE51-42A1-9B3D-624F376F1B70}" srcOrd="4" destOrd="0" presId="urn:microsoft.com/office/officeart/2005/8/layout/chevron1"/>
    <dgm:cxn modelId="{495B5BBA-5364-4F33-820D-B8A5EA5DA089}" type="presParOf" srcId="{993165D9-7D5E-4407-84DA-C188C020007F}" destId="{86766DF0-312C-45EF-8BC7-BBD9BAEEE800}" srcOrd="5" destOrd="0" presId="urn:microsoft.com/office/officeart/2005/8/layout/chevron1"/>
    <dgm:cxn modelId="{4804D3D9-E1E5-4227-9069-20410C0ACCA0}" type="presParOf" srcId="{993165D9-7D5E-4407-84DA-C188C020007F}" destId="{6D2E9232-B4AD-4D32-B349-9348F86FE46B}" srcOrd="6" destOrd="0" presId="urn:microsoft.com/office/officeart/2005/8/layout/chevron1"/>
    <dgm:cxn modelId="{D088DFCC-E5CA-45EF-97B0-E0E2F8E734DE}" type="presParOf" srcId="{993165D9-7D5E-4407-84DA-C188C020007F}" destId="{42A4B886-00E4-4BBF-B067-BB3DB0E9EDC1}" srcOrd="7" destOrd="0" presId="urn:microsoft.com/office/officeart/2005/8/layout/chevron1"/>
    <dgm:cxn modelId="{2902E448-9E32-4C20-8D92-2ECA7C0CA3F1}" type="presParOf" srcId="{993165D9-7D5E-4407-84DA-C188C020007F}" destId="{95E144B7-A5E0-4BBA-8EB9-A82E54383048}" srcOrd="8" destOrd="0" presId="urn:microsoft.com/office/officeart/2005/8/layout/chevron1"/>
    <dgm:cxn modelId="{4EF0D4EE-0441-44D7-BFFA-7674CC4ADD69}" type="presParOf" srcId="{993165D9-7D5E-4407-84DA-C188C020007F}" destId="{4BC4D044-0779-42E6-817D-5704856C5167}" srcOrd="9" destOrd="0" presId="urn:microsoft.com/office/officeart/2005/8/layout/chevron1"/>
    <dgm:cxn modelId="{F1B5F840-9BB3-4120-9D94-C917377F25BA}" type="presParOf" srcId="{993165D9-7D5E-4407-84DA-C188C020007F}" destId="{A4C5584C-DAC0-4C16-82B6-E745ACF5D061}"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313A0A-236B-4525-A421-D1161CAD9016}" type="doc">
      <dgm:prSet loTypeId="urn:microsoft.com/office/officeart/2005/8/layout/chevron1" loCatId="process" qsTypeId="urn:microsoft.com/office/officeart/2005/8/quickstyle/simple1" qsCatId="simple" csTypeId="urn:microsoft.com/office/officeart/2005/8/colors/accent1_2" csCatId="accent1" phldr="1"/>
      <dgm:spPr/>
    </dgm:pt>
    <dgm:pt modelId="{4503B8B3-36CB-4A65-BFD4-D49F065DA68A}">
      <dgm:prSet phldrT="[Text]" custT="1"/>
      <dgm:spPr>
        <a:ln w="38100">
          <a:solidFill>
            <a:schemeClr val="accent2"/>
          </a:solidFill>
        </a:ln>
      </dgm:spPr>
      <dgm:t>
        <a:bodyPr rtlCol="0" anchor="ctr" anchorCtr="0"/>
        <a:lstStyle/>
        <a:p>
          <a:pPr algn="l" rtl="0"/>
          <a:r>
            <a:rPr lang="it-IT" sz="4000" b="1" noProof="0" dirty="0" smtClean="0">
              <a:solidFill>
                <a:schemeClr val="bg1"/>
              </a:solidFill>
            </a:rPr>
            <a:t>Accoglienza</a:t>
          </a:r>
          <a:endParaRPr lang="it-IT" sz="4000" b="1" noProof="0" dirty="0">
            <a:solidFill>
              <a:schemeClr val="bg1"/>
            </a:solidFill>
          </a:endParaRPr>
        </a:p>
        <a:p>
          <a:pPr algn="l" rtl="0"/>
          <a:r>
            <a:rPr lang="it-IT" sz="4000" b="1" noProof="0" dirty="0" smtClean="0">
              <a:solidFill>
                <a:schemeClr val="bg1"/>
              </a:solidFill>
            </a:rPr>
            <a:t>Orientamento    </a:t>
          </a:r>
          <a:r>
            <a:rPr lang="it-IT" sz="4000" b="1" noProof="0" dirty="0">
              <a:solidFill>
                <a:schemeClr val="bg1"/>
              </a:solidFill>
            </a:rPr>
            <a:t>in entrata</a:t>
          </a:r>
        </a:p>
      </dgm:t>
      <dgm:extLst>
        <a:ext uri="{E40237B7-FDA0-4F09-8148-C483321AD2D9}">
          <dgm14:cNvPr xmlns="" xmlns:dgm14="http://schemas.microsoft.com/office/drawing/2010/diagram" id="0" name="" title="Step 1 title"/>
        </a:ext>
      </dgm:extLst>
    </dgm:pt>
    <dgm:pt modelId="{7333AED6-3DFD-4690-9F41-5E9EBA79E655}" type="parTrans" cxnId="{74834149-3751-4431-BAFE-706F1B508E41}">
      <dgm:prSet/>
      <dgm:spPr/>
      <dgm:t>
        <a:bodyPr/>
        <a:lstStyle/>
        <a:p>
          <a:endParaRPr lang="it-IT"/>
        </a:p>
      </dgm:t>
    </dgm:pt>
    <dgm:pt modelId="{73B0365D-7F1D-434A-B692-0CE701D2DBF4}" type="sibTrans" cxnId="{74834149-3751-4431-BAFE-706F1B508E41}">
      <dgm:prSet/>
      <dgm:spPr/>
      <dgm:t>
        <a:bodyPr/>
        <a:lstStyle/>
        <a:p>
          <a:endParaRPr lang="it-IT"/>
        </a:p>
      </dgm:t>
    </dgm:pt>
    <dgm:pt modelId="{97B58872-8FB7-43A7-8FCE-803FE86D50F2}" type="pres">
      <dgm:prSet presAssocID="{DE313A0A-236B-4525-A421-D1161CAD9016}" presName="Name0" presStyleCnt="0">
        <dgm:presLayoutVars>
          <dgm:dir/>
          <dgm:animLvl val="lvl"/>
          <dgm:resizeHandles val="exact"/>
        </dgm:presLayoutVars>
      </dgm:prSet>
      <dgm:spPr/>
    </dgm:pt>
    <dgm:pt modelId="{CC39B122-7E7C-4D10-81B5-F5DE56F1D6DE}" type="pres">
      <dgm:prSet presAssocID="{4503B8B3-36CB-4A65-BFD4-D49F065DA68A}" presName="parTxOnly" presStyleLbl="node1" presStyleIdx="0" presStyleCnt="1" custLinFactX="-61015" custLinFactNeighborX="-100000" custLinFactNeighborY="50000">
        <dgm:presLayoutVars>
          <dgm:chMax val="0"/>
          <dgm:chPref val="0"/>
          <dgm:bulletEnabled val="1"/>
        </dgm:presLayoutVars>
      </dgm:prSet>
      <dgm:spPr/>
      <dgm:t>
        <a:bodyPr/>
        <a:lstStyle/>
        <a:p>
          <a:endParaRPr lang="it-IT"/>
        </a:p>
      </dgm:t>
    </dgm:pt>
  </dgm:ptLst>
  <dgm:cxnLst>
    <dgm:cxn modelId="{9BB0AE60-0BF9-44A8-B81B-015FEEC42A0D}" type="presOf" srcId="{4503B8B3-36CB-4A65-BFD4-D49F065DA68A}" destId="{CC39B122-7E7C-4D10-81B5-F5DE56F1D6DE}" srcOrd="0" destOrd="0" presId="urn:microsoft.com/office/officeart/2005/8/layout/chevron1"/>
    <dgm:cxn modelId="{E6AD5DD3-A175-4D13-9A2D-1EC823141580}" type="presOf" srcId="{DE313A0A-236B-4525-A421-D1161CAD9016}" destId="{97B58872-8FB7-43A7-8FCE-803FE86D50F2}" srcOrd="0" destOrd="0" presId="urn:microsoft.com/office/officeart/2005/8/layout/chevron1"/>
    <dgm:cxn modelId="{74834149-3751-4431-BAFE-706F1B508E41}" srcId="{DE313A0A-236B-4525-A421-D1161CAD9016}" destId="{4503B8B3-36CB-4A65-BFD4-D49F065DA68A}" srcOrd="0" destOrd="0" parTransId="{7333AED6-3DFD-4690-9F41-5E9EBA79E655}" sibTransId="{73B0365D-7F1D-434A-B692-0CE701D2DBF4}"/>
    <dgm:cxn modelId="{71368BC3-06F6-42E3-A28B-E319D7D3B34C}" type="presParOf" srcId="{97B58872-8FB7-43A7-8FCE-803FE86D50F2}" destId="{CC39B122-7E7C-4D10-81B5-F5DE56F1D6DE}" srcOrd="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200C94B-3AC0-4405-A74E-9707D7D726D7}" type="doc">
      <dgm:prSet loTypeId="urn:microsoft.com/office/officeart/2005/8/layout/chevron1" loCatId="process" qsTypeId="urn:microsoft.com/office/officeart/2005/8/quickstyle/simple1" qsCatId="simple" csTypeId="urn:microsoft.com/office/officeart/2005/8/colors/accent1_2" csCatId="accent1" phldr="1"/>
      <dgm:spPr/>
    </dgm:pt>
    <dgm:pt modelId="{C45CA101-218C-4B1D-A51D-92B3E15C0C1F}">
      <dgm:prSet phldrT="[Text]"/>
      <dgm:spPr>
        <a:ln w="38100">
          <a:solidFill>
            <a:schemeClr val="accent2"/>
          </a:solidFill>
        </a:ln>
      </dgm:spPr>
      <dgm:t>
        <a:bodyPr lIns="0" rtlCol="0" anchor="ctr" anchorCtr="1"/>
        <a:lstStyle/>
        <a:p>
          <a:pPr rtl="0"/>
          <a:r>
            <a:rPr lang="it-IT" noProof="0" dirty="0" smtClean="0">
              <a:ln>
                <a:noFill/>
              </a:ln>
              <a:solidFill>
                <a:schemeClr val="bg1"/>
              </a:solidFill>
            </a:rPr>
            <a:t>Ampliamento </a:t>
          </a:r>
          <a:r>
            <a:rPr lang="it-IT" noProof="0" dirty="0">
              <a:ln>
                <a:noFill/>
              </a:ln>
              <a:solidFill>
                <a:schemeClr val="bg1"/>
              </a:solidFill>
            </a:rPr>
            <a:t>dell’offerta formativa</a:t>
          </a:r>
        </a:p>
        <a:p>
          <a:pPr rtl="0"/>
          <a:r>
            <a:rPr lang="it-IT" noProof="0" dirty="0" smtClean="0">
              <a:ln>
                <a:noFill/>
              </a:ln>
              <a:solidFill>
                <a:schemeClr val="bg1"/>
              </a:solidFill>
            </a:rPr>
            <a:t>Altri </a:t>
          </a:r>
          <a:r>
            <a:rPr lang="it-IT" noProof="0" dirty="0">
              <a:ln>
                <a:noFill/>
              </a:ln>
              <a:solidFill>
                <a:schemeClr val="bg1"/>
              </a:solidFill>
            </a:rPr>
            <a:t>percorsi</a:t>
          </a:r>
        </a:p>
      </dgm:t>
      <dgm:extLst>
        <a:ext uri="{E40237B7-FDA0-4F09-8148-C483321AD2D9}">
          <dgm14:cNvPr xmlns="" xmlns:dgm14="http://schemas.microsoft.com/office/drawing/2010/diagram" id="0" name="" title="Step 4 title"/>
        </a:ext>
      </dgm:extLst>
    </dgm:pt>
    <dgm:pt modelId="{ACD33904-F442-43F3-8A06-FDCA57553EFF}" type="parTrans" cxnId="{70C053FF-770A-4BAB-89A9-C22B8C03C6C6}">
      <dgm:prSet/>
      <dgm:spPr/>
      <dgm:t>
        <a:bodyPr/>
        <a:lstStyle/>
        <a:p>
          <a:endParaRPr lang="it-IT"/>
        </a:p>
      </dgm:t>
    </dgm:pt>
    <dgm:pt modelId="{32FDFEFB-F63C-4E63-95B6-7550514CA8FA}" type="sibTrans" cxnId="{70C053FF-770A-4BAB-89A9-C22B8C03C6C6}">
      <dgm:prSet/>
      <dgm:spPr/>
      <dgm:t>
        <a:bodyPr/>
        <a:lstStyle/>
        <a:p>
          <a:endParaRPr lang="it-IT"/>
        </a:p>
      </dgm:t>
    </dgm:pt>
    <dgm:pt modelId="{1524338B-3AE9-4712-BEEF-6FCEEC57C55C}" type="pres">
      <dgm:prSet presAssocID="{D200C94B-3AC0-4405-A74E-9707D7D726D7}" presName="Name0" presStyleCnt="0">
        <dgm:presLayoutVars>
          <dgm:dir/>
          <dgm:animLvl val="lvl"/>
          <dgm:resizeHandles val="exact"/>
        </dgm:presLayoutVars>
      </dgm:prSet>
      <dgm:spPr/>
    </dgm:pt>
    <dgm:pt modelId="{FDDDDA35-C6E8-41DA-BABC-4459460A51BE}" type="pres">
      <dgm:prSet presAssocID="{C45CA101-218C-4B1D-A51D-92B3E15C0C1F}" presName="parTxOnly" presStyleLbl="node1" presStyleIdx="0" presStyleCnt="1" custLinFactNeighborX="-5250" custLinFactNeighborY="28251">
        <dgm:presLayoutVars>
          <dgm:chMax val="0"/>
          <dgm:chPref val="0"/>
          <dgm:bulletEnabled val="1"/>
        </dgm:presLayoutVars>
      </dgm:prSet>
      <dgm:spPr/>
      <dgm:t>
        <a:bodyPr/>
        <a:lstStyle/>
        <a:p>
          <a:endParaRPr lang="it-IT"/>
        </a:p>
      </dgm:t>
    </dgm:pt>
  </dgm:ptLst>
  <dgm:cxnLst>
    <dgm:cxn modelId="{76B17C94-508D-40C4-BB1D-4EE1D976FEAA}" type="presOf" srcId="{C45CA101-218C-4B1D-A51D-92B3E15C0C1F}" destId="{FDDDDA35-C6E8-41DA-BABC-4459460A51BE}" srcOrd="0" destOrd="0" presId="urn:microsoft.com/office/officeart/2005/8/layout/chevron1"/>
    <dgm:cxn modelId="{70C053FF-770A-4BAB-89A9-C22B8C03C6C6}" srcId="{D200C94B-3AC0-4405-A74E-9707D7D726D7}" destId="{C45CA101-218C-4B1D-A51D-92B3E15C0C1F}" srcOrd="0" destOrd="0" parTransId="{ACD33904-F442-43F3-8A06-FDCA57553EFF}" sibTransId="{32FDFEFB-F63C-4E63-95B6-7550514CA8FA}"/>
    <dgm:cxn modelId="{BE83C88C-AA4E-46E0-A462-23C3F65B1BF2}" type="presOf" srcId="{D200C94B-3AC0-4405-A74E-9707D7D726D7}" destId="{1524338B-3AE9-4712-BEEF-6FCEEC57C55C}" srcOrd="0" destOrd="0" presId="urn:microsoft.com/office/officeart/2005/8/layout/chevron1"/>
    <dgm:cxn modelId="{F155E7D6-4214-46A8-8155-C899FBD54E09}" type="presParOf" srcId="{1524338B-3AE9-4712-BEEF-6FCEEC57C55C}" destId="{FDDDDA35-C6E8-41DA-BABC-4459460A51BE}" srcOrd="0" destOrd="0" presId="urn:microsoft.com/office/officeart/2005/8/layout/chevron1"/>
  </dgm:cxnLst>
  <dgm:bg/>
  <dgm:whole>
    <a:ln>
      <a:noFill/>
    </a:ln>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DFB9A8-E839-4EC9-96BB-1DFA9C297B59}">
      <dsp:nvSpPr>
        <dsp:cNvPr id="0" name=""/>
        <dsp:cNvSpPr/>
      </dsp:nvSpPr>
      <dsp:spPr>
        <a:xfrm>
          <a:off x="0" y="1682999"/>
          <a:ext cx="6323498" cy="2529399"/>
        </a:xfrm>
        <a:prstGeom prst="chevron">
          <a:avLst/>
        </a:prstGeom>
        <a:solidFill>
          <a:schemeClr val="accent1">
            <a:hueOff val="0"/>
            <a:satOff val="0"/>
            <a:lumOff val="0"/>
            <a:alphaOff val="0"/>
          </a:schemeClr>
        </a:solidFill>
        <a:ln w="28575"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0033" tIns="86678" rIns="86678" bIns="86678" numCol="1" spcCol="1270" anchor="ctr" anchorCtr="0">
          <a:noAutofit/>
        </a:bodyPr>
        <a:lstStyle/>
        <a:p>
          <a:pPr marL="0" lvl="0" algn="l" defTabSz="2889250">
            <a:lnSpc>
              <a:spcPct val="90000"/>
            </a:lnSpc>
            <a:spcBef>
              <a:spcPct val="0"/>
            </a:spcBef>
            <a:spcAft>
              <a:spcPct val="35000"/>
            </a:spcAft>
            <a:buNone/>
          </a:pPr>
          <a:endParaRPr lang="it-IT" sz="6500" kern="1200" dirty="0"/>
        </a:p>
        <a:p>
          <a:pPr marL="0" lvl="0" algn="l" defTabSz="2889250">
            <a:lnSpc>
              <a:spcPct val="90000"/>
            </a:lnSpc>
            <a:spcBef>
              <a:spcPct val="0"/>
            </a:spcBef>
            <a:spcAft>
              <a:spcPct val="35000"/>
            </a:spcAft>
            <a:buNone/>
          </a:pPr>
          <a:r>
            <a:rPr lang="it-IT" sz="4800" b="1" kern="1200" dirty="0" smtClean="0"/>
            <a:t>Azioni</a:t>
          </a:r>
          <a:endParaRPr lang="it-IT" sz="4800" b="1" kern="1200" dirty="0"/>
        </a:p>
        <a:p>
          <a:pPr marL="0" lvl="0" algn="l" defTabSz="2889250">
            <a:lnSpc>
              <a:spcPct val="90000"/>
            </a:lnSpc>
            <a:spcBef>
              <a:spcPct val="0"/>
            </a:spcBef>
            <a:spcAft>
              <a:spcPct val="35000"/>
            </a:spcAft>
            <a:buNone/>
          </a:pPr>
          <a:endParaRPr lang="it-IT" sz="4800" b="1" kern="1200" dirty="0"/>
        </a:p>
        <a:p>
          <a:pPr marL="0" lvl="0" algn="l" defTabSz="2889250">
            <a:lnSpc>
              <a:spcPct val="90000"/>
            </a:lnSpc>
            <a:spcBef>
              <a:spcPct val="0"/>
            </a:spcBef>
            <a:spcAft>
              <a:spcPct val="35000"/>
            </a:spcAft>
            <a:buNone/>
          </a:pPr>
          <a:endParaRPr lang="it-IT" sz="4000" b="1" kern="1200" dirty="0"/>
        </a:p>
      </dsp:txBody>
      <dsp:txXfrm>
        <a:off x="1264700" y="1682999"/>
        <a:ext cx="3794099" cy="25293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73AAB2-AD4E-401D-B4E5-A17CAF968C22}">
      <dsp:nvSpPr>
        <dsp:cNvPr id="0" name=""/>
        <dsp:cNvSpPr/>
      </dsp:nvSpPr>
      <dsp:spPr>
        <a:xfrm>
          <a:off x="7808775" y="1746881"/>
          <a:ext cx="2195531" cy="878212"/>
        </a:xfrm>
        <a:prstGeom prst="chevron">
          <a:avLst/>
        </a:prstGeom>
        <a:solidFill>
          <a:schemeClr val="lt1">
            <a:hueOff val="0"/>
            <a:satOff val="0"/>
            <a:lumOff val="0"/>
            <a:alphaOff val="0"/>
          </a:schemeClr>
        </a:solidFill>
        <a:ln w="381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rtlCol="0" anchor="ctr" anchorCtr="0">
          <a:noAutofit/>
        </a:bodyPr>
        <a:lstStyle/>
        <a:p>
          <a:pPr lvl="0" algn="ctr" defTabSz="622300" rtl="0">
            <a:lnSpc>
              <a:spcPct val="90000"/>
            </a:lnSpc>
            <a:spcBef>
              <a:spcPct val="0"/>
            </a:spcBef>
            <a:spcAft>
              <a:spcPct val="35000"/>
            </a:spcAft>
          </a:pPr>
          <a:r>
            <a:rPr lang="it-IT" sz="1400" kern="1200" noProof="0" dirty="0">
              <a:ln>
                <a:noFill/>
              </a:ln>
              <a:solidFill>
                <a:schemeClr val="tx2"/>
              </a:solidFill>
            </a:rPr>
            <a:t>Orientamento in uscita</a:t>
          </a:r>
        </a:p>
      </dsp:txBody>
      <dsp:txXfrm>
        <a:off x="8247881" y="1746881"/>
        <a:ext cx="1317319" cy="878212"/>
      </dsp:txXfrm>
    </dsp:sp>
    <dsp:sp modelId="{FB35D0A0-4189-4B98-85ED-B0571C7D7238}">
      <dsp:nvSpPr>
        <dsp:cNvPr id="0" name=""/>
        <dsp:cNvSpPr/>
      </dsp:nvSpPr>
      <dsp:spPr>
        <a:xfrm>
          <a:off x="2052999" y="1736720"/>
          <a:ext cx="2195531" cy="878212"/>
        </a:xfrm>
        <a:prstGeom prst="chevron">
          <a:avLst/>
        </a:prstGeom>
        <a:solidFill>
          <a:schemeClr val="lt1">
            <a:hueOff val="0"/>
            <a:satOff val="0"/>
            <a:lumOff val="0"/>
            <a:alphaOff val="0"/>
          </a:schemeClr>
        </a:solidFill>
        <a:ln w="381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0" tIns="0" rIns="0" bIns="0" numCol="1" spcCol="1270" rtlCol="0" anchor="ctr" anchorCtr="0">
          <a:noAutofit/>
        </a:bodyPr>
        <a:lstStyle/>
        <a:p>
          <a:pPr lvl="0" algn="l" defTabSz="711200" rtl="0">
            <a:lnSpc>
              <a:spcPct val="90000"/>
            </a:lnSpc>
            <a:spcBef>
              <a:spcPct val="0"/>
            </a:spcBef>
            <a:spcAft>
              <a:spcPct val="35000"/>
            </a:spcAft>
          </a:pPr>
          <a:r>
            <a:rPr lang="it-IT" sz="1600" kern="1200" noProof="0" dirty="0">
              <a:ln>
                <a:noFill/>
              </a:ln>
              <a:solidFill>
                <a:schemeClr val="tx2"/>
              </a:solidFill>
            </a:rPr>
            <a:t>Prima </a:t>
          </a:r>
          <a:r>
            <a:rPr lang="it-IT" sz="1400" kern="1200" noProof="0" dirty="0">
              <a:ln>
                <a:noFill/>
              </a:ln>
              <a:solidFill>
                <a:schemeClr val="tx2"/>
              </a:solidFill>
            </a:rPr>
            <a:t>alfabetizzazione</a:t>
          </a:r>
        </a:p>
      </dsp:txBody>
      <dsp:txXfrm>
        <a:off x="2492105" y="1736720"/>
        <a:ext cx="1317319" cy="878212"/>
      </dsp:txXfrm>
    </dsp:sp>
    <dsp:sp modelId="{7952CD76-EE51-42A1-9B3D-624F376F1B70}">
      <dsp:nvSpPr>
        <dsp:cNvPr id="0" name=""/>
        <dsp:cNvSpPr/>
      </dsp:nvSpPr>
      <dsp:spPr>
        <a:xfrm>
          <a:off x="3957857" y="1746881"/>
          <a:ext cx="2195531" cy="878212"/>
        </a:xfrm>
        <a:prstGeom prst="chevron">
          <a:avLst/>
        </a:prstGeom>
        <a:solidFill>
          <a:schemeClr val="lt1">
            <a:hueOff val="0"/>
            <a:satOff val="0"/>
            <a:lumOff val="0"/>
            <a:alphaOff val="0"/>
          </a:schemeClr>
        </a:solidFill>
        <a:ln w="381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rtlCol="0" anchor="ctr" anchorCtr="0">
          <a:noAutofit/>
        </a:bodyPr>
        <a:lstStyle/>
        <a:p>
          <a:pPr lvl="0" algn="ctr" defTabSz="622300" rtl="0">
            <a:lnSpc>
              <a:spcPct val="90000"/>
            </a:lnSpc>
            <a:spcBef>
              <a:spcPct val="0"/>
            </a:spcBef>
            <a:spcAft>
              <a:spcPct val="35000"/>
            </a:spcAft>
          </a:pPr>
          <a:r>
            <a:rPr lang="it-IT" sz="1400" kern="1200" noProof="0" dirty="0">
              <a:ln>
                <a:noFill/>
              </a:ln>
              <a:solidFill>
                <a:schemeClr val="tx2"/>
              </a:solidFill>
            </a:rPr>
            <a:t>Titolo di studio  scuola secondaria di primo grado</a:t>
          </a:r>
        </a:p>
      </dsp:txBody>
      <dsp:txXfrm>
        <a:off x="4396963" y="1746881"/>
        <a:ext cx="1317319" cy="878212"/>
      </dsp:txXfrm>
    </dsp:sp>
    <dsp:sp modelId="{6D2E9232-B4AD-4D32-B349-9348F86FE46B}">
      <dsp:nvSpPr>
        <dsp:cNvPr id="0" name=""/>
        <dsp:cNvSpPr/>
      </dsp:nvSpPr>
      <dsp:spPr>
        <a:xfrm>
          <a:off x="5872877" y="1746881"/>
          <a:ext cx="2195531" cy="878212"/>
        </a:xfrm>
        <a:prstGeom prst="chevron">
          <a:avLst/>
        </a:prstGeom>
        <a:solidFill>
          <a:schemeClr val="lt1">
            <a:hueOff val="0"/>
            <a:satOff val="0"/>
            <a:lumOff val="0"/>
            <a:alphaOff val="0"/>
          </a:schemeClr>
        </a:solidFill>
        <a:ln w="381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rtlCol="0" anchor="ctr" anchorCtr="0">
          <a:noAutofit/>
        </a:bodyPr>
        <a:lstStyle/>
        <a:p>
          <a:pPr lvl="0" algn="ctr" defTabSz="711200" rtl="0">
            <a:lnSpc>
              <a:spcPct val="90000"/>
            </a:lnSpc>
            <a:spcBef>
              <a:spcPct val="0"/>
            </a:spcBef>
            <a:spcAft>
              <a:spcPct val="35000"/>
            </a:spcAft>
          </a:pPr>
          <a:r>
            <a:rPr lang="it-IT" sz="1600" kern="1200" noProof="0" dirty="0">
              <a:ln>
                <a:noFill/>
              </a:ln>
              <a:solidFill>
                <a:schemeClr val="tx2"/>
              </a:solidFill>
            </a:rPr>
            <a:t>Recupero competenze di base</a:t>
          </a:r>
        </a:p>
      </dsp:txBody>
      <dsp:txXfrm>
        <a:off x="6311983" y="1746881"/>
        <a:ext cx="1317319" cy="878212"/>
      </dsp:txXfrm>
    </dsp:sp>
    <dsp:sp modelId="{95E144B7-A5E0-4BBA-8EB9-A82E54383048}">
      <dsp:nvSpPr>
        <dsp:cNvPr id="0" name=""/>
        <dsp:cNvSpPr/>
      </dsp:nvSpPr>
      <dsp:spPr>
        <a:xfrm>
          <a:off x="9694056" y="1767194"/>
          <a:ext cx="2195531" cy="878212"/>
        </a:xfrm>
        <a:prstGeom prst="chevron">
          <a:avLst/>
        </a:prstGeom>
        <a:solidFill>
          <a:schemeClr val="lt1">
            <a:hueOff val="0"/>
            <a:satOff val="0"/>
            <a:lumOff val="0"/>
            <a:alphaOff val="0"/>
          </a:schemeClr>
        </a:solidFill>
        <a:ln w="381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8669" rIns="18669" bIns="18669" numCol="1" spcCol="1270" rtlCol="0" anchor="ctr" anchorCtr="1">
          <a:noAutofit/>
        </a:bodyPr>
        <a:lstStyle/>
        <a:p>
          <a:pPr lvl="0" algn="l" defTabSz="622300" rtl="0">
            <a:lnSpc>
              <a:spcPct val="90000"/>
            </a:lnSpc>
            <a:spcBef>
              <a:spcPct val="0"/>
            </a:spcBef>
            <a:spcAft>
              <a:spcPct val="35000"/>
            </a:spcAft>
          </a:pPr>
          <a:r>
            <a:rPr lang="it-IT" sz="1400" kern="1200" noProof="0" dirty="0">
              <a:ln>
                <a:noFill/>
              </a:ln>
              <a:solidFill>
                <a:schemeClr val="tx2"/>
              </a:solidFill>
            </a:rPr>
            <a:t>- Ampliamento dell’offerta formativa</a:t>
          </a:r>
        </a:p>
        <a:p>
          <a:pPr lvl="0" algn="l" defTabSz="622300" rtl="0">
            <a:lnSpc>
              <a:spcPct val="90000"/>
            </a:lnSpc>
            <a:spcBef>
              <a:spcPct val="0"/>
            </a:spcBef>
            <a:spcAft>
              <a:spcPct val="35000"/>
            </a:spcAft>
          </a:pPr>
          <a:r>
            <a:rPr lang="it-IT" sz="1400" kern="1200" noProof="0" dirty="0">
              <a:ln>
                <a:noFill/>
              </a:ln>
              <a:solidFill>
                <a:schemeClr val="tx2"/>
              </a:solidFill>
            </a:rPr>
            <a:t>- Altri percorsi</a:t>
          </a:r>
        </a:p>
      </dsp:txBody>
      <dsp:txXfrm>
        <a:off x="10133162" y="1767194"/>
        <a:ext cx="1317319" cy="878212"/>
      </dsp:txXfrm>
    </dsp:sp>
    <dsp:sp modelId="{A4C5584C-DAC0-4C16-82B6-E745ACF5D061}">
      <dsp:nvSpPr>
        <dsp:cNvPr id="0" name=""/>
        <dsp:cNvSpPr/>
      </dsp:nvSpPr>
      <dsp:spPr>
        <a:xfrm>
          <a:off x="92860" y="1757042"/>
          <a:ext cx="2195531" cy="878212"/>
        </a:xfrm>
        <a:prstGeom prst="chevron">
          <a:avLst/>
        </a:prstGeom>
        <a:solidFill>
          <a:schemeClr val="lt1">
            <a:hueOff val="0"/>
            <a:satOff val="0"/>
            <a:lumOff val="0"/>
            <a:alphaOff val="0"/>
          </a:schemeClr>
        </a:solidFill>
        <a:ln w="381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rtlCol="0" anchor="ctr" anchorCtr="0">
          <a:noAutofit/>
        </a:bodyPr>
        <a:lstStyle/>
        <a:p>
          <a:pPr lvl="0" algn="ctr" defTabSz="622300" rtl="0">
            <a:lnSpc>
              <a:spcPct val="90000"/>
            </a:lnSpc>
            <a:spcBef>
              <a:spcPct val="0"/>
            </a:spcBef>
            <a:spcAft>
              <a:spcPct val="35000"/>
            </a:spcAft>
          </a:pPr>
          <a:r>
            <a:rPr lang="it-IT" sz="1400" kern="1200" noProof="0" dirty="0">
              <a:solidFill>
                <a:schemeClr val="tx2"/>
              </a:solidFill>
            </a:rPr>
            <a:t>- Accoglienza</a:t>
          </a:r>
        </a:p>
        <a:p>
          <a:pPr lvl="0" algn="ctr" defTabSz="622300" rtl="0">
            <a:lnSpc>
              <a:spcPct val="90000"/>
            </a:lnSpc>
            <a:spcBef>
              <a:spcPct val="0"/>
            </a:spcBef>
            <a:spcAft>
              <a:spcPct val="35000"/>
            </a:spcAft>
          </a:pPr>
          <a:r>
            <a:rPr lang="it-IT" sz="1400" kern="1200" noProof="0" dirty="0">
              <a:solidFill>
                <a:schemeClr val="tx2"/>
              </a:solidFill>
            </a:rPr>
            <a:t>- Orientamento in entrata</a:t>
          </a:r>
        </a:p>
      </dsp:txBody>
      <dsp:txXfrm>
        <a:off x="531966" y="1757042"/>
        <a:ext cx="1317319" cy="8782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39B122-7E7C-4D10-81B5-F5DE56F1D6DE}">
      <dsp:nvSpPr>
        <dsp:cNvPr id="0" name=""/>
        <dsp:cNvSpPr/>
      </dsp:nvSpPr>
      <dsp:spPr>
        <a:xfrm>
          <a:off x="0" y="1125729"/>
          <a:ext cx="6583680" cy="2633472"/>
        </a:xfrm>
        <a:prstGeom prst="chevron">
          <a:avLst/>
        </a:prstGeom>
        <a:solidFill>
          <a:schemeClr val="accent1">
            <a:hueOff val="0"/>
            <a:satOff val="0"/>
            <a:lumOff val="0"/>
            <a:alphaOff val="0"/>
          </a:schemeClr>
        </a:solidFill>
        <a:ln w="381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53340" rIns="53340" bIns="53340" numCol="1" spcCol="1270" rtlCol="0" anchor="ctr" anchorCtr="0">
          <a:noAutofit/>
        </a:bodyPr>
        <a:lstStyle/>
        <a:p>
          <a:pPr lvl="0" algn="l" defTabSz="1778000" rtl="0">
            <a:lnSpc>
              <a:spcPct val="90000"/>
            </a:lnSpc>
            <a:spcBef>
              <a:spcPct val="0"/>
            </a:spcBef>
            <a:spcAft>
              <a:spcPct val="35000"/>
            </a:spcAft>
          </a:pPr>
          <a:r>
            <a:rPr lang="it-IT" sz="4000" b="1" kern="1200" noProof="0" dirty="0" smtClean="0">
              <a:solidFill>
                <a:schemeClr val="bg1"/>
              </a:solidFill>
            </a:rPr>
            <a:t>Accoglienza</a:t>
          </a:r>
          <a:endParaRPr lang="it-IT" sz="4000" b="1" kern="1200" noProof="0" dirty="0">
            <a:solidFill>
              <a:schemeClr val="bg1"/>
            </a:solidFill>
          </a:endParaRPr>
        </a:p>
        <a:p>
          <a:pPr lvl="0" algn="l" defTabSz="1778000" rtl="0">
            <a:lnSpc>
              <a:spcPct val="90000"/>
            </a:lnSpc>
            <a:spcBef>
              <a:spcPct val="0"/>
            </a:spcBef>
            <a:spcAft>
              <a:spcPct val="35000"/>
            </a:spcAft>
          </a:pPr>
          <a:r>
            <a:rPr lang="it-IT" sz="4000" b="1" kern="1200" noProof="0" dirty="0" smtClean="0">
              <a:solidFill>
                <a:schemeClr val="bg1"/>
              </a:solidFill>
            </a:rPr>
            <a:t>Orientamento    </a:t>
          </a:r>
          <a:r>
            <a:rPr lang="it-IT" sz="4000" b="1" kern="1200" noProof="0" dirty="0">
              <a:solidFill>
                <a:schemeClr val="bg1"/>
              </a:solidFill>
            </a:rPr>
            <a:t>in entrata</a:t>
          </a:r>
        </a:p>
      </dsp:txBody>
      <dsp:txXfrm>
        <a:off x="1316736" y="1125729"/>
        <a:ext cx="3950208" cy="26334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DDDA35-C6E8-41DA-BABC-4459460A51BE}">
      <dsp:nvSpPr>
        <dsp:cNvPr id="0" name=""/>
        <dsp:cNvSpPr/>
      </dsp:nvSpPr>
      <dsp:spPr>
        <a:xfrm>
          <a:off x="0" y="877484"/>
          <a:ext cx="7183120" cy="2873248"/>
        </a:xfrm>
        <a:prstGeom prst="chevron">
          <a:avLst/>
        </a:prstGeom>
        <a:solidFill>
          <a:schemeClr val="accent1">
            <a:hueOff val="0"/>
            <a:satOff val="0"/>
            <a:lumOff val="0"/>
            <a:alphaOff val="0"/>
          </a:schemeClr>
        </a:solidFill>
        <a:ln w="381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8674" rIns="58674" bIns="58674" numCol="1" spcCol="1270" rtlCol="0" anchor="ctr" anchorCtr="1">
          <a:noAutofit/>
        </a:bodyPr>
        <a:lstStyle/>
        <a:p>
          <a:pPr lvl="0" algn="ctr" defTabSz="1955800" rtl="0">
            <a:lnSpc>
              <a:spcPct val="90000"/>
            </a:lnSpc>
            <a:spcBef>
              <a:spcPct val="0"/>
            </a:spcBef>
            <a:spcAft>
              <a:spcPct val="35000"/>
            </a:spcAft>
          </a:pPr>
          <a:r>
            <a:rPr lang="it-IT" sz="4400" kern="1200" noProof="0" dirty="0" smtClean="0">
              <a:ln>
                <a:noFill/>
              </a:ln>
              <a:solidFill>
                <a:schemeClr val="bg1"/>
              </a:solidFill>
            </a:rPr>
            <a:t>Ampliamento </a:t>
          </a:r>
          <a:r>
            <a:rPr lang="it-IT" sz="4400" kern="1200" noProof="0" dirty="0">
              <a:ln>
                <a:noFill/>
              </a:ln>
              <a:solidFill>
                <a:schemeClr val="bg1"/>
              </a:solidFill>
            </a:rPr>
            <a:t>dell’offerta formativa</a:t>
          </a:r>
        </a:p>
        <a:p>
          <a:pPr lvl="0" algn="ctr" defTabSz="1955800" rtl="0">
            <a:lnSpc>
              <a:spcPct val="90000"/>
            </a:lnSpc>
            <a:spcBef>
              <a:spcPct val="0"/>
            </a:spcBef>
            <a:spcAft>
              <a:spcPct val="35000"/>
            </a:spcAft>
          </a:pPr>
          <a:r>
            <a:rPr lang="it-IT" sz="4400" kern="1200" noProof="0" dirty="0" smtClean="0">
              <a:ln>
                <a:noFill/>
              </a:ln>
              <a:solidFill>
                <a:schemeClr val="bg1"/>
              </a:solidFill>
            </a:rPr>
            <a:t>Altri </a:t>
          </a:r>
          <a:r>
            <a:rPr lang="it-IT" sz="4400" kern="1200" noProof="0" dirty="0">
              <a:ln>
                <a:noFill/>
              </a:ln>
              <a:solidFill>
                <a:schemeClr val="bg1"/>
              </a:solidFill>
            </a:rPr>
            <a:t>percorsi</a:t>
          </a:r>
        </a:p>
      </dsp:txBody>
      <dsp:txXfrm>
        <a:off x="1436624" y="877484"/>
        <a:ext cx="4309872" cy="2873248"/>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F7330FE3-AF14-4EA6-B439-82B19AED6B2C}" type="datetime1">
              <a:rPr lang="it-IT" smtClean="0"/>
              <a:pPr rtl="0"/>
              <a:t>07/05/2021</a:t>
            </a:fld>
            <a:endParaRPr lang="it-IT" dirty="0"/>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dirty="0"/>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4A4F617-7A30-41D4-AB86-5D833C98E18B}" type="slidenum">
              <a:rPr lang="it-IT" smtClean="0"/>
              <a:pPr rtl="0"/>
              <a:t>‹N›</a:t>
            </a:fld>
            <a:endParaRPr lang="it-IT" dirty="0"/>
          </a:p>
        </p:txBody>
      </p:sp>
    </p:spTree>
    <p:extLst>
      <p:ext uri="{BB962C8B-B14F-4D97-AF65-F5344CB8AC3E}">
        <p14:creationId xmlns=""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174A9B-56E0-42C1-BE79-BCD08B6E4F9E}" type="datetime1">
              <a:rPr lang="it-IT" smtClean="0"/>
              <a:pPr/>
              <a:t>07/05/2021</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it-IT"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IT" dirty="0"/>
              <a:t>Fare clic per modificare gli stili del testo dello schema</a:t>
            </a:r>
          </a:p>
          <a:p>
            <a:pPr lvl="1" rtl="0"/>
            <a:r>
              <a:rPr lang="it-IT" dirty="0"/>
              <a:t>Secondo livello</a:t>
            </a:r>
          </a:p>
          <a:p>
            <a:pPr lvl="2" rtl="0"/>
            <a:r>
              <a:rPr lang="it-IT" dirty="0"/>
              <a:t>Terzo livello</a:t>
            </a:r>
          </a:p>
          <a:p>
            <a:pPr lvl="3" rtl="0"/>
            <a:r>
              <a:rPr lang="it-IT" dirty="0"/>
              <a:t>Quarto livello</a:t>
            </a:r>
          </a:p>
          <a:p>
            <a:pPr lvl="4" rtl="0"/>
            <a:r>
              <a:rPr lang="it-IT" dirty="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1B9A179D-2D27-49E2-B022-8EDDA2EFE682}" type="slidenum">
              <a:rPr lang="it-IT" smtClean="0"/>
              <a:pPr rtl="0"/>
              <a:t>‹N›</a:t>
            </a:fld>
            <a:endParaRPr lang="it-IT" dirty="0"/>
          </a:p>
        </p:txBody>
      </p:sp>
    </p:spTree>
    <p:extLst>
      <p:ext uri="{BB962C8B-B14F-4D97-AF65-F5344CB8AC3E}">
        <p14:creationId xmlns=""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1B9A179D-2D27-49E2-B022-8EDDA2EFE682}" type="slidenum">
              <a:rPr lang="it-IT" smtClean="0"/>
              <a:pPr rtl="0"/>
              <a:t>2</a:t>
            </a:fld>
            <a:endParaRPr lang="it-IT" dirty="0"/>
          </a:p>
        </p:txBody>
      </p:sp>
    </p:spTree>
    <p:extLst>
      <p:ext uri="{BB962C8B-B14F-4D97-AF65-F5344CB8AC3E}">
        <p14:creationId xmlns="" xmlns:p14="http://schemas.microsoft.com/office/powerpoint/2010/main" val="287532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1B9A179D-2D27-49E2-B022-8EDDA2EFE682}" type="slidenum">
              <a:rPr lang="it-IT" smtClean="0"/>
              <a:pPr rtl="0"/>
              <a:t>15</a:t>
            </a:fld>
            <a:endParaRPr lang="it-IT" dirty="0"/>
          </a:p>
        </p:txBody>
      </p:sp>
    </p:spTree>
    <p:extLst>
      <p:ext uri="{BB962C8B-B14F-4D97-AF65-F5344CB8AC3E}">
        <p14:creationId xmlns="" xmlns:p14="http://schemas.microsoft.com/office/powerpoint/2010/main" val="3081188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1B9A179D-2D27-49E2-B022-8EDDA2EFE682}" type="slidenum">
              <a:rPr lang="it-IT" smtClean="0"/>
              <a:pPr rtl="0"/>
              <a:t>16</a:t>
            </a:fld>
            <a:endParaRPr lang="it-IT" dirty="0"/>
          </a:p>
        </p:txBody>
      </p:sp>
    </p:spTree>
    <p:extLst>
      <p:ext uri="{BB962C8B-B14F-4D97-AF65-F5344CB8AC3E}">
        <p14:creationId xmlns="" xmlns:p14="http://schemas.microsoft.com/office/powerpoint/2010/main" val="2961505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1B9A179D-2D27-49E2-B022-8EDDA2EFE682}" type="slidenum">
              <a:rPr lang="it-IT" smtClean="0"/>
              <a:pPr rtl="0"/>
              <a:t>3</a:t>
            </a:fld>
            <a:endParaRPr lang="it-IT" dirty="0"/>
          </a:p>
        </p:txBody>
      </p:sp>
    </p:spTree>
    <p:extLst>
      <p:ext uri="{BB962C8B-B14F-4D97-AF65-F5344CB8AC3E}">
        <p14:creationId xmlns="" xmlns:p14="http://schemas.microsoft.com/office/powerpoint/2010/main" val="2195009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1B9A179D-2D27-49E2-B022-8EDDA2EFE682}" type="slidenum">
              <a:rPr lang="it-IT" smtClean="0"/>
              <a:pPr rtl="0"/>
              <a:t>4</a:t>
            </a:fld>
            <a:endParaRPr lang="it-IT" dirty="0"/>
          </a:p>
        </p:txBody>
      </p:sp>
    </p:spTree>
    <p:extLst>
      <p:ext uri="{BB962C8B-B14F-4D97-AF65-F5344CB8AC3E}">
        <p14:creationId xmlns="" xmlns:p14="http://schemas.microsoft.com/office/powerpoint/2010/main" val="2641488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1B9A179D-2D27-49E2-B022-8EDDA2EFE682}" type="slidenum">
              <a:rPr lang="it-IT" smtClean="0"/>
              <a:pPr rtl="0"/>
              <a:t>6</a:t>
            </a:fld>
            <a:endParaRPr lang="it-IT" dirty="0"/>
          </a:p>
        </p:txBody>
      </p:sp>
    </p:spTree>
    <p:extLst>
      <p:ext uri="{BB962C8B-B14F-4D97-AF65-F5344CB8AC3E}">
        <p14:creationId xmlns="" xmlns:p14="http://schemas.microsoft.com/office/powerpoint/2010/main" val="1517752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1B9A179D-2D27-49E2-B022-8EDDA2EFE682}" type="slidenum">
              <a:rPr lang="it-IT" smtClean="0"/>
              <a:pPr rtl="0"/>
              <a:t>7</a:t>
            </a:fld>
            <a:endParaRPr lang="it-IT" dirty="0"/>
          </a:p>
        </p:txBody>
      </p:sp>
    </p:spTree>
    <p:extLst>
      <p:ext uri="{BB962C8B-B14F-4D97-AF65-F5344CB8AC3E}">
        <p14:creationId xmlns="" xmlns:p14="http://schemas.microsoft.com/office/powerpoint/2010/main" val="2801672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1B9A179D-2D27-49E2-B022-8EDDA2EFE682}" type="slidenum">
              <a:rPr lang="it-IT" smtClean="0"/>
              <a:pPr rtl="0"/>
              <a:t>8</a:t>
            </a:fld>
            <a:endParaRPr lang="it-IT" dirty="0"/>
          </a:p>
        </p:txBody>
      </p:sp>
    </p:spTree>
    <p:extLst>
      <p:ext uri="{BB962C8B-B14F-4D97-AF65-F5344CB8AC3E}">
        <p14:creationId xmlns="" xmlns:p14="http://schemas.microsoft.com/office/powerpoint/2010/main" val="3432346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1B9A179D-2D27-49E2-B022-8EDDA2EFE682}" type="slidenum">
              <a:rPr lang="it-IT" smtClean="0"/>
              <a:pPr rtl="0"/>
              <a:t>9</a:t>
            </a:fld>
            <a:endParaRPr lang="it-IT" dirty="0"/>
          </a:p>
        </p:txBody>
      </p:sp>
    </p:spTree>
    <p:extLst>
      <p:ext uri="{BB962C8B-B14F-4D97-AF65-F5344CB8AC3E}">
        <p14:creationId xmlns="" xmlns:p14="http://schemas.microsoft.com/office/powerpoint/2010/main" val="3241586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rtlCol="0"/>
          <a:lstStyle/>
          <a:p>
            <a:pPr rtl="0"/>
            <a:r>
              <a:rPr lang="it-IT" sz="1200" i="1" dirty="0">
                <a:latin typeface="Arial" pitchFamily="34" charset="0"/>
                <a:cs typeface="Arial" pitchFamily="34" charset="0"/>
              </a:rPr>
              <a:t>Per cambiare l'immagine in questa diapositiva, selezionarla ed eliminarla. Quindi fare clic sull'icona Immagini nel segnaposto per inserire l'immagine desiderata.</a:t>
            </a:r>
          </a:p>
          <a:p>
            <a:pPr rtl="0"/>
            <a:endParaRPr lang="it-IT" dirty="0"/>
          </a:p>
        </p:txBody>
      </p:sp>
      <p:sp>
        <p:nvSpPr>
          <p:cNvPr id="4" name="Segnaposto numero diapositiva 3"/>
          <p:cNvSpPr>
            <a:spLocks noGrp="1"/>
          </p:cNvSpPr>
          <p:nvPr>
            <p:ph type="sldNum" sz="quarter" idx="10"/>
          </p:nvPr>
        </p:nvSpPr>
        <p:spPr/>
        <p:txBody>
          <a:bodyPr rtlCol="0"/>
          <a:lstStyle/>
          <a:p>
            <a:pPr rtl="0"/>
            <a:fld id="{1B9A179D-2D27-49E2-B022-8EDDA2EFE682}" type="slidenum">
              <a:rPr lang="it-IT" smtClean="0"/>
              <a:pPr rtl="0"/>
              <a:t>10</a:t>
            </a:fld>
            <a:endParaRPr lang="it-IT" dirty="0"/>
          </a:p>
        </p:txBody>
      </p:sp>
    </p:spTree>
    <p:extLst>
      <p:ext uri="{BB962C8B-B14F-4D97-AF65-F5344CB8AC3E}">
        <p14:creationId xmlns="" xmlns:p14="http://schemas.microsoft.com/office/powerpoint/2010/main" val="1542422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1B9A179D-2D27-49E2-B022-8EDDA2EFE682}" type="slidenum">
              <a:rPr lang="it-IT" smtClean="0"/>
              <a:pPr rtl="0"/>
              <a:t>12</a:t>
            </a:fld>
            <a:endParaRPr lang="it-IT" dirty="0"/>
          </a:p>
        </p:txBody>
      </p:sp>
    </p:spTree>
    <p:extLst>
      <p:ext uri="{BB962C8B-B14F-4D97-AF65-F5344CB8AC3E}">
        <p14:creationId xmlns="" xmlns:p14="http://schemas.microsoft.com/office/powerpoint/2010/main" val="56868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2" name="Figura a mano libera 11"/>
          <p:cNvSpPr>
            <a:spLocks noChangeArrowheads="1"/>
          </p:cNvSpPr>
          <p:nvPr/>
        </p:nvSpPr>
        <p:spPr bwMode="white">
          <a:xfrm>
            <a:off x="8429021" y="0"/>
            <a:ext cx="3762979"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p:spPr>
        <p:txBody>
          <a:bodyPr vert="horz" wrap="square" lIns="91440" tIns="45720" rIns="91440" bIns="45720" numCol="1" rtlCol="0" anchor="t" anchorCtr="0" compatLnSpc="1">
            <a:prstTxWarp prst="textNoShape">
              <a:avLst/>
            </a:prstTxWarp>
            <a:noAutofit/>
          </a:bodyPr>
          <a:lstStyle/>
          <a:p>
            <a:pPr rtl="0"/>
            <a:endParaRPr lang="it-IT" sz="1800" dirty="0"/>
          </a:p>
        </p:txBody>
      </p:sp>
      <p:sp>
        <p:nvSpPr>
          <p:cNvPr id="7" name="Figura a mano libera 6"/>
          <p:cNvSpPr>
            <a:spLocks/>
          </p:cNvSpPr>
          <p:nvPr/>
        </p:nvSpPr>
        <p:spPr bwMode="auto">
          <a:xfrm>
            <a:off x="8145386"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rtlCol="0" anchor="t" anchorCtr="0" compatLnSpc="1">
            <a:prstTxWarp prst="textNoShape">
              <a:avLst/>
            </a:prstTxWarp>
          </a:bodyPr>
          <a:lstStyle/>
          <a:p>
            <a:pPr lvl="0" rtl="0"/>
            <a:endParaRPr lang="it-IT" sz="1800" dirty="0"/>
          </a:p>
        </p:txBody>
      </p:sp>
      <p:sp>
        <p:nvSpPr>
          <p:cNvPr id="8" name="Figura a mano libera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rtlCol="0" anchor="t" anchorCtr="0" compatLnSpc="1">
            <a:prstTxWarp prst="textNoShape">
              <a:avLst/>
            </a:prstTxWarp>
          </a:bodyPr>
          <a:lstStyle/>
          <a:p>
            <a:pPr lvl="0" rtl="0"/>
            <a:endParaRPr lang="it-IT" sz="1800" dirty="0"/>
          </a:p>
        </p:txBody>
      </p:sp>
      <p:sp>
        <p:nvSpPr>
          <p:cNvPr id="2" name="Titolo 1"/>
          <p:cNvSpPr>
            <a:spLocks noGrp="1"/>
          </p:cNvSpPr>
          <p:nvPr>
            <p:ph type="ctrTitle"/>
          </p:nvPr>
        </p:nvSpPr>
        <p:spPr>
          <a:xfrm>
            <a:off x="1295400" y="1873584"/>
            <a:ext cx="6400800" cy="2560320"/>
          </a:xfrm>
        </p:spPr>
        <p:txBody>
          <a:bodyPr rtlCol="0" anchor="b">
            <a:normAutofit/>
          </a:bodyPr>
          <a:lstStyle>
            <a:lvl1pPr algn="l">
              <a:defRPr sz="4000">
                <a:solidFill>
                  <a:schemeClr val="tx1"/>
                </a:solidFill>
              </a:defRPr>
            </a:lvl1pPr>
          </a:lstStyle>
          <a:p>
            <a:pPr rtl="0"/>
            <a:r>
              <a:rPr lang="it-IT"/>
              <a:t>Fare clic per modificare lo stile del titolo dello schema</a:t>
            </a:r>
            <a:endParaRPr lang="it-IT" dirty="0"/>
          </a:p>
        </p:txBody>
      </p:sp>
      <p:sp>
        <p:nvSpPr>
          <p:cNvPr id="3" name="Sottotitolo 2"/>
          <p:cNvSpPr>
            <a:spLocks noGrp="1"/>
          </p:cNvSpPr>
          <p:nvPr>
            <p:ph type="subTitle" idx="1"/>
          </p:nvPr>
        </p:nvSpPr>
        <p:spPr>
          <a:xfrm>
            <a:off x="1295400" y="4572000"/>
            <a:ext cx="6400800" cy="1600200"/>
          </a:xfrm>
        </p:spPr>
        <p:txBody>
          <a:bodyPr rtlCol="0"/>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it-IT"/>
              <a:t>Fare clic per modificare lo stile del sottotitolo dello schema</a:t>
            </a:r>
            <a:endParaRPr lang="it-IT" dirty="0"/>
          </a:p>
        </p:txBody>
      </p:sp>
    </p:spTree>
    <p:extLst>
      <p:ext uri="{BB962C8B-B14F-4D97-AF65-F5344CB8AC3E}">
        <p14:creationId xmlns="" xmlns:p14="http://schemas.microsoft.com/office/powerpoint/2010/main" val="51258597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295400" y="255134"/>
            <a:ext cx="9601200" cy="1036850"/>
          </a:xfrm>
        </p:spPr>
        <p:txBody>
          <a:bodyPr rtlCol="0" anchor="b"/>
          <a:lstStyle>
            <a:lvl1pPr>
              <a:defRPr sz="3200"/>
            </a:lvl1pPr>
          </a:lstStyle>
          <a:p>
            <a:pPr rtl="0"/>
            <a:r>
              <a:rPr lang="it-IT"/>
              <a:t>Fare clic per modificare lo stile del titolo dello schema</a:t>
            </a:r>
            <a:endParaRPr lang="it-IT" dirty="0"/>
          </a:p>
        </p:txBody>
      </p:sp>
      <p:sp>
        <p:nvSpPr>
          <p:cNvPr id="3" name="Segnaposto immagine 2" descr="Segnaposto vuoto per aggiungere un'immagine. Fare clic sul segnaposto e selezionare l'immagine che si vuole aggiungere"/>
          <p:cNvSpPr>
            <a:spLocks noGrp="1"/>
          </p:cNvSpPr>
          <p:nvPr>
            <p:ph type="pic" idx="1"/>
          </p:nvPr>
        </p:nvSpPr>
        <p:spPr>
          <a:xfrm>
            <a:off x="4724400" y="1828801"/>
            <a:ext cx="6172200" cy="4343400"/>
          </a:xfrm>
        </p:spPr>
        <p:txBody>
          <a:bodyPr tIns="27432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a:t>Fare clic sull'icona per inserire un'immagine</a:t>
            </a:r>
            <a:endParaRPr lang="it-IT" dirty="0"/>
          </a:p>
        </p:txBody>
      </p:sp>
      <p:sp>
        <p:nvSpPr>
          <p:cNvPr id="4" name="Segnaposto testo 3"/>
          <p:cNvSpPr>
            <a:spLocks noGrp="1"/>
          </p:cNvSpPr>
          <p:nvPr>
            <p:ph type="body" sz="half" idx="2"/>
          </p:nvPr>
        </p:nvSpPr>
        <p:spPr>
          <a:xfrm>
            <a:off x="1295400" y="1828800"/>
            <a:ext cx="3017520" cy="4343400"/>
          </a:xfrm>
        </p:spPr>
        <p:txBody>
          <a:bodyPr rtlCol="0"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a:t>Fare clic per modificare gli stili del testo dello schema</a:t>
            </a:r>
          </a:p>
        </p:txBody>
      </p:sp>
      <p:sp>
        <p:nvSpPr>
          <p:cNvPr id="6" name="Segnaposto piè di pagina 5"/>
          <p:cNvSpPr>
            <a:spLocks noGrp="1"/>
          </p:cNvSpPr>
          <p:nvPr>
            <p:ph type="ftr" sz="quarter" idx="11"/>
          </p:nvPr>
        </p:nvSpPr>
        <p:spPr/>
        <p:txBody>
          <a:bodyPr rtlCol="0"/>
          <a:lstStyle/>
          <a:p>
            <a:pPr rtl="0"/>
            <a:r>
              <a:rPr lang="it-IT" dirty="0"/>
              <a:t>Aggiungere un piè di pagina</a:t>
            </a:r>
          </a:p>
        </p:txBody>
      </p:sp>
      <p:sp>
        <p:nvSpPr>
          <p:cNvPr id="5" name="Segnaposto data 4"/>
          <p:cNvSpPr>
            <a:spLocks noGrp="1"/>
          </p:cNvSpPr>
          <p:nvPr>
            <p:ph type="dt" sz="half" idx="10"/>
          </p:nvPr>
        </p:nvSpPr>
        <p:spPr/>
        <p:txBody>
          <a:bodyPr rtlCol="0"/>
          <a:lstStyle>
            <a:lvl1pPr>
              <a:defRPr/>
            </a:lvl1pPr>
          </a:lstStyle>
          <a:p>
            <a:fld id="{F75DBC96-34B0-4B4F-AB76-37A2F5AE677B}" type="datetime1">
              <a:rPr lang="it-IT" smtClean="0"/>
              <a:pPr/>
              <a:t>07/05/2021</a:t>
            </a:fld>
            <a:endParaRPr lang="it-IT" dirty="0"/>
          </a:p>
        </p:txBody>
      </p:sp>
      <p:sp>
        <p:nvSpPr>
          <p:cNvPr id="7" name="Segnaposto numero diapositiva 6"/>
          <p:cNvSpPr>
            <a:spLocks noGrp="1"/>
          </p:cNvSpPr>
          <p:nvPr>
            <p:ph type="sldNum" sz="quarter" idx="12"/>
          </p:nvPr>
        </p:nvSpPr>
        <p:spPr/>
        <p:txBody>
          <a:bodyPr rtlCol="0"/>
          <a:lstStyle/>
          <a:p>
            <a:pPr rtl="0"/>
            <a:fld id="{A7F8E3F6-DE14-48B2-B2BC-6FABA9630FB8}" type="slidenum">
              <a:rPr lang="it-IT" smtClean="0"/>
              <a:pPr rtl="0"/>
              <a:t>‹N›</a:t>
            </a:fld>
            <a:endParaRPr lang="it-IT" dirty="0"/>
          </a:p>
        </p:txBody>
      </p:sp>
    </p:spTree>
    <p:extLst>
      <p:ext uri="{BB962C8B-B14F-4D97-AF65-F5344CB8AC3E}">
        <p14:creationId xmlns="" xmlns:p14="http://schemas.microsoft.com/office/powerpoint/2010/main" val="10675900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Due immagini con didascalie">
    <p:spTree>
      <p:nvGrpSpPr>
        <p:cNvPr id="1" name=""/>
        <p:cNvGrpSpPr/>
        <p:nvPr/>
      </p:nvGrpSpPr>
      <p:grpSpPr>
        <a:xfrm>
          <a:off x="0" y="0"/>
          <a:ext cx="0" cy="0"/>
          <a:chOff x="0" y="0"/>
          <a:chExt cx="0" cy="0"/>
        </a:xfrm>
      </p:grpSpPr>
      <p:sp>
        <p:nvSpPr>
          <p:cNvPr id="9" name="Rettangolo 8"/>
          <p:cNvSpPr/>
          <p:nvPr/>
        </p:nvSpPr>
        <p:spPr bwMode="invGray">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sz="1800" dirty="0"/>
          </a:p>
        </p:txBody>
      </p:sp>
      <p:sp>
        <p:nvSpPr>
          <p:cNvPr id="10" name="Rettangolo 9"/>
          <p:cNvSpPr/>
          <p:nvPr/>
        </p:nvSpPr>
        <p:spPr bwMode="invGray">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sz="1800" dirty="0"/>
          </a:p>
        </p:txBody>
      </p:sp>
      <p:sp>
        <p:nvSpPr>
          <p:cNvPr id="11" name="Rettangolo 10"/>
          <p:cNvSpPr/>
          <p:nvPr/>
        </p:nvSpPr>
        <p:spPr>
          <a:xfrm>
            <a:off x="1295400" y="5257802"/>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sz="1800" dirty="0"/>
          </a:p>
        </p:txBody>
      </p:sp>
      <p:sp>
        <p:nvSpPr>
          <p:cNvPr id="12" name="Rettangolo 11"/>
          <p:cNvSpPr/>
          <p:nvPr/>
        </p:nvSpPr>
        <p:spPr>
          <a:xfrm>
            <a:off x="6324599" y="5257802"/>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sz="1800" dirty="0"/>
          </a:p>
        </p:txBody>
      </p:sp>
      <p:sp>
        <p:nvSpPr>
          <p:cNvPr id="2" name="Titolo 1"/>
          <p:cNvSpPr>
            <a:spLocks noGrp="1"/>
          </p:cNvSpPr>
          <p:nvPr>
            <p:ph type="title"/>
          </p:nvPr>
        </p:nvSpPr>
        <p:spPr>
          <a:xfrm>
            <a:off x="1295400" y="255134"/>
            <a:ext cx="9601200" cy="1036850"/>
          </a:xfrm>
        </p:spPr>
        <p:txBody>
          <a:bodyPr rtlCol="0" anchor="b"/>
          <a:lstStyle>
            <a:lvl1pPr>
              <a:defRPr sz="3200"/>
            </a:lvl1pPr>
          </a:lstStyle>
          <a:p>
            <a:pPr rtl="0"/>
            <a:r>
              <a:rPr lang="it-IT"/>
              <a:t>Fare clic per modificare lo stile del titolo dello schema</a:t>
            </a:r>
            <a:endParaRPr lang="it-IT" dirty="0"/>
          </a:p>
        </p:txBody>
      </p:sp>
      <p:sp>
        <p:nvSpPr>
          <p:cNvPr id="3" name="Segnaposto immagine 2" descr="Segnaposto vuoto per aggiungere un'immagine. Fare clic sul segnaposto e selezionare l'immagine che si vuole aggiungere"/>
          <p:cNvSpPr>
            <a:spLocks noGrp="1"/>
          </p:cNvSpPr>
          <p:nvPr>
            <p:ph type="pic" idx="1"/>
          </p:nvPr>
        </p:nvSpPr>
        <p:spPr>
          <a:xfrm>
            <a:off x="1298448" y="1828803"/>
            <a:ext cx="4572000" cy="3428999"/>
          </a:xfrm>
        </p:spPr>
        <p:txBody>
          <a:bodyPr tIns="27432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a:t>Fare clic sull'icona per inserire un'immagine</a:t>
            </a:r>
            <a:endParaRPr lang="it-IT" dirty="0"/>
          </a:p>
        </p:txBody>
      </p:sp>
      <p:sp>
        <p:nvSpPr>
          <p:cNvPr id="4" name="Segnaposto testo 3"/>
          <p:cNvSpPr>
            <a:spLocks noGrp="1"/>
          </p:cNvSpPr>
          <p:nvPr>
            <p:ph type="body" sz="half" idx="2"/>
          </p:nvPr>
        </p:nvSpPr>
        <p:spPr bwMode="invGray">
          <a:xfrm>
            <a:off x="1371274" y="5333098"/>
            <a:ext cx="4420252" cy="839102"/>
          </a:xfrm>
        </p:spPr>
        <p:txBody>
          <a:bodyPr rtlCol="0"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a:t>Fare clic per modificare gli stili del testo dello schema</a:t>
            </a:r>
          </a:p>
        </p:txBody>
      </p:sp>
      <p:sp>
        <p:nvSpPr>
          <p:cNvPr id="8" name="Segnaposto immagine 2" descr="Segnaposto vuoto per aggiungere un'immagine. Fare clic sul segnaposto e selezionare l'immagine che si vuole aggiungere"/>
          <p:cNvSpPr>
            <a:spLocks noGrp="1"/>
          </p:cNvSpPr>
          <p:nvPr>
            <p:ph type="pic" idx="13"/>
          </p:nvPr>
        </p:nvSpPr>
        <p:spPr>
          <a:xfrm>
            <a:off x="6324600" y="1828803"/>
            <a:ext cx="4572000" cy="3428999"/>
          </a:xfrm>
        </p:spPr>
        <p:txBody>
          <a:bodyPr tIns="27432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a:t>Fare clic sull'icona per inserire un'immagine</a:t>
            </a:r>
            <a:endParaRPr lang="it-IT" dirty="0"/>
          </a:p>
        </p:txBody>
      </p:sp>
      <p:sp>
        <p:nvSpPr>
          <p:cNvPr id="13" name="Segnaposto testo 3"/>
          <p:cNvSpPr>
            <a:spLocks noGrp="1"/>
          </p:cNvSpPr>
          <p:nvPr>
            <p:ph type="body" sz="half" idx="14"/>
          </p:nvPr>
        </p:nvSpPr>
        <p:spPr bwMode="invGray">
          <a:xfrm>
            <a:off x="6412955" y="5333098"/>
            <a:ext cx="4420252" cy="839102"/>
          </a:xfrm>
        </p:spPr>
        <p:txBody>
          <a:bodyPr rtlCol="0"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a:t>Fare clic per modificare gli stili del testo dello schema</a:t>
            </a:r>
          </a:p>
        </p:txBody>
      </p:sp>
      <p:sp>
        <p:nvSpPr>
          <p:cNvPr id="6" name="Segnaposto piè di pagina 5"/>
          <p:cNvSpPr>
            <a:spLocks noGrp="1"/>
          </p:cNvSpPr>
          <p:nvPr>
            <p:ph type="ftr" sz="quarter" idx="11"/>
          </p:nvPr>
        </p:nvSpPr>
        <p:spPr/>
        <p:txBody>
          <a:bodyPr rtlCol="0"/>
          <a:lstStyle/>
          <a:p>
            <a:pPr rtl="0"/>
            <a:r>
              <a:rPr lang="it-IT" dirty="0"/>
              <a:t>Aggiungere un piè di pagina</a:t>
            </a:r>
          </a:p>
        </p:txBody>
      </p:sp>
      <p:sp>
        <p:nvSpPr>
          <p:cNvPr id="5" name="Segnaposto data 4"/>
          <p:cNvSpPr>
            <a:spLocks noGrp="1"/>
          </p:cNvSpPr>
          <p:nvPr>
            <p:ph type="dt" sz="half" idx="10"/>
          </p:nvPr>
        </p:nvSpPr>
        <p:spPr/>
        <p:txBody>
          <a:bodyPr rtlCol="0"/>
          <a:lstStyle>
            <a:lvl1pPr>
              <a:defRPr/>
            </a:lvl1pPr>
          </a:lstStyle>
          <a:p>
            <a:fld id="{1ACB5424-0EFC-4FE8-95AD-9CC902E6A1A2}" type="datetime1">
              <a:rPr lang="it-IT" smtClean="0"/>
              <a:pPr/>
              <a:t>07/05/2021</a:t>
            </a:fld>
            <a:endParaRPr lang="it-IT" dirty="0"/>
          </a:p>
        </p:txBody>
      </p:sp>
      <p:sp>
        <p:nvSpPr>
          <p:cNvPr id="7" name="Segnaposto numero diapositiva 6"/>
          <p:cNvSpPr>
            <a:spLocks noGrp="1"/>
          </p:cNvSpPr>
          <p:nvPr>
            <p:ph type="sldNum" sz="quarter" idx="12"/>
          </p:nvPr>
        </p:nvSpPr>
        <p:spPr/>
        <p:txBody>
          <a:bodyPr rtlCol="0"/>
          <a:lstStyle/>
          <a:p>
            <a:pPr rtl="0"/>
            <a:fld id="{A7F8E3F6-DE14-48B2-B2BC-6FABA9630FB8}" type="slidenum">
              <a:rPr lang="it-IT" smtClean="0"/>
              <a:pPr rtl="0"/>
              <a:t>‹N›</a:t>
            </a:fld>
            <a:endParaRPr lang="it-IT" dirty="0"/>
          </a:p>
        </p:txBody>
      </p:sp>
    </p:spTree>
    <p:extLst>
      <p:ext uri="{BB962C8B-B14F-4D97-AF65-F5344CB8AC3E}">
        <p14:creationId xmlns="" xmlns:p14="http://schemas.microsoft.com/office/powerpoint/2010/main" val="394401045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it-IT" dirty="0"/>
          </a:p>
        </p:txBody>
      </p:sp>
      <p:sp>
        <p:nvSpPr>
          <p:cNvPr id="3" name="Segnaposto testo verticale 2"/>
          <p:cNvSpPr>
            <a:spLocks noGrp="1"/>
          </p:cNvSpPr>
          <p:nvPr>
            <p:ph type="body" orient="vert" idx="1"/>
          </p:nvPr>
        </p:nvSpPr>
        <p:spPr/>
        <p:txBody>
          <a:bodyPr vert="eaVert"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piè di pagina 4"/>
          <p:cNvSpPr>
            <a:spLocks noGrp="1"/>
          </p:cNvSpPr>
          <p:nvPr>
            <p:ph type="ftr" sz="quarter" idx="11"/>
          </p:nvPr>
        </p:nvSpPr>
        <p:spPr/>
        <p:txBody>
          <a:bodyPr rtlCol="0"/>
          <a:lstStyle/>
          <a:p>
            <a:pPr rtl="0"/>
            <a:r>
              <a:rPr lang="it-IT" dirty="0"/>
              <a:t>Aggiungere un piè di pagina</a:t>
            </a:r>
          </a:p>
        </p:txBody>
      </p:sp>
      <p:sp>
        <p:nvSpPr>
          <p:cNvPr id="4" name="Segnaposto data 3"/>
          <p:cNvSpPr>
            <a:spLocks noGrp="1"/>
          </p:cNvSpPr>
          <p:nvPr>
            <p:ph type="dt" sz="half" idx="10"/>
          </p:nvPr>
        </p:nvSpPr>
        <p:spPr/>
        <p:txBody>
          <a:bodyPr rtlCol="0"/>
          <a:lstStyle>
            <a:lvl1pPr>
              <a:defRPr/>
            </a:lvl1pPr>
          </a:lstStyle>
          <a:p>
            <a:fld id="{23741DB1-5EAC-446C-A9A1-E444C86D1EE0}" type="datetime1">
              <a:rPr lang="it-IT" smtClean="0"/>
              <a:pPr/>
              <a:t>07/05/2021</a:t>
            </a:fld>
            <a:endParaRPr lang="it-IT" dirty="0"/>
          </a:p>
        </p:txBody>
      </p:sp>
      <p:sp>
        <p:nvSpPr>
          <p:cNvPr id="6" name="Segnaposto numero diapositiva 5"/>
          <p:cNvSpPr>
            <a:spLocks noGrp="1"/>
          </p:cNvSpPr>
          <p:nvPr>
            <p:ph type="sldNum" sz="quarter" idx="12"/>
          </p:nvPr>
        </p:nvSpPr>
        <p:spPr/>
        <p:txBody>
          <a:bodyPr rtlCol="0"/>
          <a:lstStyle/>
          <a:p>
            <a:pPr rtl="0"/>
            <a:fld id="{A7F8E3F6-DE14-48B2-B2BC-6FABA9630FB8}" type="slidenum">
              <a:rPr lang="it-IT" smtClean="0"/>
              <a:pPr rtl="0"/>
              <a:t>‹N›</a:t>
            </a:fld>
            <a:endParaRPr lang="it-IT" dirty="0"/>
          </a:p>
        </p:txBody>
      </p:sp>
    </p:spTree>
    <p:extLst>
      <p:ext uri="{BB962C8B-B14F-4D97-AF65-F5344CB8AC3E}">
        <p14:creationId xmlns="" xmlns:p14="http://schemas.microsoft.com/office/powerpoint/2010/main" val="109294537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7" name="Rettangolo 6"/>
          <p:cNvSpPr/>
          <p:nvPr/>
        </p:nvSpPr>
        <p:spPr bwMode="white">
          <a:xfrm rot="5400000">
            <a:off x="7562851" y="2228851"/>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sz="1800" dirty="0"/>
          </a:p>
        </p:txBody>
      </p:sp>
      <p:sp>
        <p:nvSpPr>
          <p:cNvPr id="8" name="Rettangolo 7"/>
          <p:cNvSpPr/>
          <p:nvPr/>
        </p:nvSpPr>
        <p:spPr>
          <a:xfrm rot="5400000">
            <a:off x="6331231" y="3387911"/>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sz="1800" dirty="0"/>
          </a:p>
        </p:txBody>
      </p:sp>
      <p:sp>
        <p:nvSpPr>
          <p:cNvPr id="9" name="Rettangolo 8"/>
          <p:cNvSpPr/>
          <p:nvPr/>
        </p:nvSpPr>
        <p:spPr>
          <a:xfrm rot="5400000">
            <a:off x="6251613" y="3387911"/>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sz="1800" dirty="0"/>
          </a:p>
        </p:txBody>
      </p:sp>
      <p:sp>
        <p:nvSpPr>
          <p:cNvPr id="2" name="Titolo verticale 1"/>
          <p:cNvSpPr>
            <a:spLocks noGrp="1"/>
          </p:cNvSpPr>
          <p:nvPr>
            <p:ph type="title" orient="vert"/>
          </p:nvPr>
        </p:nvSpPr>
        <p:spPr>
          <a:xfrm>
            <a:off x="9871319" y="685800"/>
            <a:ext cx="1033272" cy="5486400"/>
          </a:xfrm>
        </p:spPr>
        <p:txBody>
          <a:bodyPr vert="eaVert" rtlCol="0"/>
          <a:lstStyle/>
          <a:p>
            <a:pPr rtl="0"/>
            <a:r>
              <a:rPr lang="it-IT"/>
              <a:t>Fare clic per modificare lo stile del titolo dello schema</a:t>
            </a:r>
            <a:endParaRPr lang="it-IT" dirty="0"/>
          </a:p>
        </p:txBody>
      </p:sp>
      <p:sp>
        <p:nvSpPr>
          <p:cNvPr id="3" name="Segnaposto testo verticale 2"/>
          <p:cNvSpPr>
            <a:spLocks noGrp="1"/>
          </p:cNvSpPr>
          <p:nvPr>
            <p:ph type="body" orient="vert" idx="1"/>
          </p:nvPr>
        </p:nvSpPr>
        <p:spPr>
          <a:xfrm>
            <a:off x="1295400" y="685800"/>
            <a:ext cx="7976755" cy="5486400"/>
          </a:xfrm>
        </p:spPr>
        <p:txBody>
          <a:bodyPr vert="eaVert"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piè di pagina 4"/>
          <p:cNvSpPr>
            <a:spLocks noGrp="1"/>
          </p:cNvSpPr>
          <p:nvPr>
            <p:ph type="ftr" sz="quarter" idx="11"/>
          </p:nvPr>
        </p:nvSpPr>
        <p:spPr/>
        <p:txBody>
          <a:bodyPr rtlCol="0"/>
          <a:lstStyle/>
          <a:p>
            <a:pPr rtl="0"/>
            <a:r>
              <a:rPr lang="it-IT" dirty="0"/>
              <a:t>Aggiungere un piè di pagina</a:t>
            </a:r>
          </a:p>
        </p:txBody>
      </p:sp>
      <p:sp>
        <p:nvSpPr>
          <p:cNvPr id="4" name="Segnaposto data 3"/>
          <p:cNvSpPr>
            <a:spLocks noGrp="1"/>
          </p:cNvSpPr>
          <p:nvPr>
            <p:ph type="dt" sz="half" idx="10"/>
          </p:nvPr>
        </p:nvSpPr>
        <p:spPr/>
        <p:txBody>
          <a:bodyPr rtlCol="0"/>
          <a:lstStyle>
            <a:lvl1pPr>
              <a:defRPr/>
            </a:lvl1pPr>
          </a:lstStyle>
          <a:p>
            <a:fld id="{85795E39-C4FA-4B9A-9B5F-89B3FE074D57}" type="datetime1">
              <a:rPr lang="it-IT" smtClean="0"/>
              <a:pPr/>
              <a:t>07/05/2021</a:t>
            </a:fld>
            <a:endParaRPr lang="it-IT" dirty="0"/>
          </a:p>
        </p:txBody>
      </p:sp>
      <p:sp>
        <p:nvSpPr>
          <p:cNvPr id="6" name="Segnaposto numero diapositiva 5"/>
          <p:cNvSpPr>
            <a:spLocks noGrp="1"/>
          </p:cNvSpPr>
          <p:nvPr>
            <p:ph type="sldNum" sz="quarter" idx="12"/>
          </p:nvPr>
        </p:nvSpPr>
        <p:spPr/>
        <p:txBody>
          <a:bodyPr rtlCol="0"/>
          <a:lstStyle>
            <a:lvl1pPr>
              <a:defRPr>
                <a:solidFill>
                  <a:schemeClr val="bg1"/>
                </a:solidFill>
              </a:defRPr>
            </a:lvl1pPr>
          </a:lstStyle>
          <a:p>
            <a:pPr rtl="0"/>
            <a:fld id="{A7F8E3F6-DE14-48B2-B2BC-6FABA9630FB8}" type="slidenum">
              <a:rPr lang="it-IT" smtClean="0"/>
              <a:pPr rtl="0"/>
              <a:t>‹N›</a:t>
            </a:fld>
            <a:endParaRPr lang="it-IT" dirty="0"/>
          </a:p>
        </p:txBody>
      </p:sp>
    </p:spTree>
    <p:extLst>
      <p:ext uri="{BB962C8B-B14F-4D97-AF65-F5344CB8AC3E}">
        <p14:creationId xmlns="" xmlns:p14="http://schemas.microsoft.com/office/powerpoint/2010/main" val="180411032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it-IT" dirty="0"/>
          </a:p>
        </p:txBody>
      </p:sp>
      <p:sp>
        <p:nvSpPr>
          <p:cNvPr id="3" name="Segnaposto contenuto 2"/>
          <p:cNvSpPr>
            <a:spLocks noGrp="1"/>
          </p:cNvSpPr>
          <p:nvPr>
            <p:ph idx="1"/>
          </p:nvPr>
        </p:nvSpPr>
        <p:spPr/>
        <p:txBody>
          <a:bodyPr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piè di pagina 4"/>
          <p:cNvSpPr>
            <a:spLocks noGrp="1"/>
          </p:cNvSpPr>
          <p:nvPr>
            <p:ph type="ftr" sz="quarter" idx="11"/>
          </p:nvPr>
        </p:nvSpPr>
        <p:spPr/>
        <p:txBody>
          <a:bodyPr rtlCol="0"/>
          <a:lstStyle/>
          <a:p>
            <a:pPr rtl="0"/>
            <a:r>
              <a:rPr lang="it-IT" dirty="0"/>
              <a:t>Aggiungere un piè di pagina</a:t>
            </a:r>
          </a:p>
        </p:txBody>
      </p:sp>
      <p:sp>
        <p:nvSpPr>
          <p:cNvPr id="4" name="Segnaposto data 3"/>
          <p:cNvSpPr>
            <a:spLocks noGrp="1"/>
          </p:cNvSpPr>
          <p:nvPr>
            <p:ph type="dt" sz="half" idx="10"/>
          </p:nvPr>
        </p:nvSpPr>
        <p:spPr/>
        <p:txBody>
          <a:bodyPr rtlCol="0"/>
          <a:lstStyle>
            <a:lvl1pPr>
              <a:defRPr/>
            </a:lvl1pPr>
          </a:lstStyle>
          <a:p>
            <a:fld id="{061715AC-37B1-4B9C-AEA0-768803C5AC9D}" type="datetime1">
              <a:rPr lang="it-IT" smtClean="0"/>
              <a:pPr/>
              <a:t>07/05/2021</a:t>
            </a:fld>
            <a:endParaRPr lang="it-IT" dirty="0"/>
          </a:p>
        </p:txBody>
      </p:sp>
      <p:sp>
        <p:nvSpPr>
          <p:cNvPr id="6" name="Segnaposto numero diapositiva 5"/>
          <p:cNvSpPr>
            <a:spLocks noGrp="1"/>
          </p:cNvSpPr>
          <p:nvPr>
            <p:ph type="sldNum" sz="quarter" idx="12"/>
          </p:nvPr>
        </p:nvSpPr>
        <p:spPr/>
        <p:txBody>
          <a:bodyPr rtlCol="0"/>
          <a:lstStyle/>
          <a:p>
            <a:pPr rtl="0"/>
            <a:fld id="{A7F8E3F6-DE14-48B2-B2BC-6FABA9630FB8}" type="slidenum">
              <a:rPr lang="it-IT" smtClean="0"/>
              <a:pPr rtl="0"/>
              <a:t>‹N›</a:t>
            </a:fld>
            <a:endParaRPr lang="it-IT" dirty="0"/>
          </a:p>
        </p:txBody>
      </p:sp>
    </p:spTree>
    <p:extLst>
      <p:ext uri="{BB962C8B-B14F-4D97-AF65-F5344CB8AC3E}">
        <p14:creationId xmlns="" xmlns:p14="http://schemas.microsoft.com/office/powerpoint/2010/main" val="259618231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apositiva titolo con immagine">
    <p:spTree>
      <p:nvGrpSpPr>
        <p:cNvPr id="1" name=""/>
        <p:cNvGrpSpPr/>
        <p:nvPr/>
      </p:nvGrpSpPr>
      <p:grpSpPr>
        <a:xfrm>
          <a:off x="0" y="0"/>
          <a:ext cx="0" cy="0"/>
          <a:chOff x="0" y="0"/>
          <a:chExt cx="0" cy="0"/>
        </a:xfrm>
      </p:grpSpPr>
      <p:sp>
        <p:nvSpPr>
          <p:cNvPr id="10" name="Rettangolo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it-IT" sz="1800" dirty="0"/>
          </a:p>
        </p:txBody>
      </p:sp>
      <p:sp>
        <p:nvSpPr>
          <p:cNvPr id="11" name="Figura a mano libera 6"/>
          <p:cNvSpPr>
            <a:spLocks/>
          </p:cNvSpPr>
          <p:nvPr/>
        </p:nvSpPr>
        <p:spPr bwMode="auto">
          <a:xfrm>
            <a:off x="6256869"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rtlCol="0" anchor="t" anchorCtr="0" compatLnSpc="1">
            <a:prstTxWarp prst="textNoShape">
              <a:avLst/>
            </a:prstTxWarp>
          </a:bodyPr>
          <a:lstStyle/>
          <a:p>
            <a:pPr lvl="0" rtl="0"/>
            <a:endParaRPr lang="it-IT" sz="1800" dirty="0"/>
          </a:p>
        </p:txBody>
      </p:sp>
      <p:sp>
        <p:nvSpPr>
          <p:cNvPr id="12" name="Figura a mano libera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rtlCol="0" anchor="t" anchorCtr="0" compatLnSpc="1">
            <a:prstTxWarp prst="textNoShape">
              <a:avLst/>
            </a:prstTxWarp>
          </a:bodyPr>
          <a:lstStyle/>
          <a:p>
            <a:pPr lvl="0" rtl="0"/>
            <a:endParaRPr lang="it-IT" sz="1800" dirty="0"/>
          </a:p>
        </p:txBody>
      </p:sp>
      <p:sp>
        <p:nvSpPr>
          <p:cNvPr id="2" name="Titolo 1"/>
          <p:cNvSpPr>
            <a:spLocks noGrp="1"/>
          </p:cNvSpPr>
          <p:nvPr>
            <p:ph type="ctrTitle"/>
          </p:nvPr>
        </p:nvSpPr>
        <p:spPr>
          <a:xfrm>
            <a:off x="1295401" y="1873584"/>
            <a:ext cx="5120640" cy="2560320"/>
          </a:xfrm>
        </p:spPr>
        <p:txBody>
          <a:bodyPr rtlCol="0" anchor="b">
            <a:normAutofit/>
          </a:bodyPr>
          <a:lstStyle>
            <a:lvl1pPr algn="l">
              <a:defRPr sz="4000">
                <a:solidFill>
                  <a:schemeClr val="tx1"/>
                </a:solidFill>
              </a:defRPr>
            </a:lvl1pPr>
          </a:lstStyle>
          <a:p>
            <a:pPr rtl="0"/>
            <a:r>
              <a:rPr lang="it-IT"/>
              <a:t>Fare clic per modificare lo stile del titolo dello schema</a:t>
            </a:r>
            <a:endParaRPr lang="it-IT" dirty="0"/>
          </a:p>
        </p:txBody>
      </p:sp>
      <p:sp>
        <p:nvSpPr>
          <p:cNvPr id="15" name="Segnaposto immagine 14" descr="Segnaposto vuoto per aggiungere un'immagine. Fare clic sul segnaposto e selezionare l'immagine che si vuole aggiungere"/>
          <p:cNvSpPr>
            <a:spLocks noGrp="1"/>
          </p:cNvSpPr>
          <p:nvPr>
            <p:ph type="pic" sz="quarter" idx="10"/>
          </p:nvPr>
        </p:nvSpPr>
        <p:spPr>
          <a:xfrm>
            <a:off x="6743704"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rtlCol="0">
            <a:noAutofit/>
          </a:bodyPr>
          <a:lstStyle>
            <a:lvl1pPr marL="0" indent="0" algn="ctr">
              <a:buNone/>
              <a:defRPr sz="2800">
                <a:solidFill>
                  <a:schemeClr val="bg1"/>
                </a:solidFill>
              </a:defRPr>
            </a:lvl1pPr>
          </a:lstStyle>
          <a:p>
            <a:pPr rtl="0"/>
            <a:r>
              <a:rPr lang="it-IT"/>
              <a:t>Fare clic sull'icona per inserire un'immagine</a:t>
            </a:r>
            <a:endParaRPr lang="it-IT" dirty="0"/>
          </a:p>
        </p:txBody>
      </p:sp>
      <p:sp>
        <p:nvSpPr>
          <p:cNvPr id="3" name="Sottotitolo 2"/>
          <p:cNvSpPr>
            <a:spLocks noGrp="1"/>
          </p:cNvSpPr>
          <p:nvPr>
            <p:ph type="subTitle" idx="1"/>
          </p:nvPr>
        </p:nvSpPr>
        <p:spPr>
          <a:xfrm>
            <a:off x="1295401" y="4572000"/>
            <a:ext cx="5120640" cy="1600200"/>
          </a:xfrm>
        </p:spPr>
        <p:txBody>
          <a:bodyPr rtlCol="0"/>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it-IT"/>
              <a:t>Fare clic per modificare lo stile del sottotitolo dello schema</a:t>
            </a:r>
            <a:endParaRPr lang="it-IT" dirty="0"/>
          </a:p>
        </p:txBody>
      </p:sp>
    </p:spTree>
    <p:extLst>
      <p:ext uri="{BB962C8B-B14F-4D97-AF65-F5344CB8AC3E}">
        <p14:creationId xmlns="" xmlns:p14="http://schemas.microsoft.com/office/powerpoint/2010/main" val="240281340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it-IT" sz="1800" dirty="0"/>
          </a:p>
        </p:txBody>
      </p:sp>
      <p:sp>
        <p:nvSpPr>
          <p:cNvPr id="8" name="Figura a mano libera 6"/>
          <p:cNvSpPr>
            <a:spLocks/>
          </p:cNvSpPr>
          <p:nvPr/>
        </p:nvSpPr>
        <p:spPr bwMode="auto">
          <a:xfrm>
            <a:off x="9237133"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rtlCol="0" anchor="t" anchorCtr="0" compatLnSpc="1">
            <a:prstTxWarp prst="textNoShape">
              <a:avLst/>
            </a:prstTxWarp>
          </a:bodyPr>
          <a:lstStyle/>
          <a:p>
            <a:pPr lvl="0" rtl="0"/>
            <a:endParaRPr lang="it-IT" sz="1800" dirty="0"/>
          </a:p>
        </p:txBody>
      </p:sp>
      <p:sp>
        <p:nvSpPr>
          <p:cNvPr id="9" name="Figura a mano libera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rtlCol="0" anchor="t" anchorCtr="0" compatLnSpc="1">
            <a:prstTxWarp prst="textNoShape">
              <a:avLst/>
            </a:prstTxWarp>
          </a:bodyPr>
          <a:lstStyle/>
          <a:p>
            <a:pPr lvl="0" rtl="0"/>
            <a:endParaRPr lang="it-IT" sz="1800" dirty="0"/>
          </a:p>
        </p:txBody>
      </p:sp>
      <p:sp>
        <p:nvSpPr>
          <p:cNvPr id="10" name="Figura a mano libera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rtlCol="0" anchor="t" anchorCtr="0" compatLnSpc="1">
            <a:prstTxWarp prst="textNoShape">
              <a:avLst/>
            </a:prstTxWarp>
          </a:bodyPr>
          <a:lstStyle/>
          <a:p>
            <a:pPr lvl="0" rtl="0"/>
            <a:endParaRPr lang="it-IT" sz="1800" dirty="0"/>
          </a:p>
        </p:txBody>
      </p:sp>
      <p:sp>
        <p:nvSpPr>
          <p:cNvPr id="2" name="Titolo 1"/>
          <p:cNvSpPr>
            <a:spLocks noGrp="1"/>
          </p:cNvSpPr>
          <p:nvPr>
            <p:ph type="title"/>
          </p:nvPr>
        </p:nvSpPr>
        <p:spPr>
          <a:xfrm>
            <a:off x="1295399" y="2914650"/>
            <a:ext cx="8046720" cy="1557338"/>
          </a:xfrm>
        </p:spPr>
        <p:txBody>
          <a:bodyPr rtlCol="0" anchor="b">
            <a:normAutofit/>
          </a:bodyPr>
          <a:lstStyle>
            <a:lvl1pPr>
              <a:defRPr sz="3200">
                <a:solidFill>
                  <a:schemeClr val="tx1"/>
                </a:solidFill>
              </a:defRPr>
            </a:lvl1pPr>
          </a:lstStyle>
          <a:p>
            <a:pPr rtl="0"/>
            <a:r>
              <a:rPr lang="it-IT"/>
              <a:t>Fare clic per modificare lo stile del titolo dello schema</a:t>
            </a:r>
            <a:endParaRPr lang="it-IT" dirty="0"/>
          </a:p>
        </p:txBody>
      </p:sp>
      <p:sp>
        <p:nvSpPr>
          <p:cNvPr id="3" name="Segnaposto testo 2"/>
          <p:cNvSpPr>
            <a:spLocks noGrp="1"/>
          </p:cNvSpPr>
          <p:nvPr>
            <p:ph type="body" idx="1"/>
          </p:nvPr>
        </p:nvSpPr>
        <p:spPr>
          <a:xfrm>
            <a:off x="1295398" y="4589465"/>
            <a:ext cx="8046719" cy="1011237"/>
          </a:xfrm>
        </p:spPr>
        <p:txBody>
          <a:bodyPr rtlCol="0"/>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it-IT"/>
              <a:t>Fare clic per modificare gli stili del testo dello schema</a:t>
            </a:r>
          </a:p>
        </p:txBody>
      </p:sp>
    </p:spTree>
    <p:extLst>
      <p:ext uri="{BB962C8B-B14F-4D97-AF65-F5344CB8AC3E}">
        <p14:creationId xmlns="" xmlns:p14="http://schemas.microsoft.com/office/powerpoint/2010/main" val="151964298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it-IT" dirty="0"/>
          </a:p>
        </p:txBody>
      </p:sp>
      <p:sp>
        <p:nvSpPr>
          <p:cNvPr id="3" name="Segnaposto contenuto 2"/>
          <p:cNvSpPr>
            <a:spLocks noGrp="1"/>
          </p:cNvSpPr>
          <p:nvPr>
            <p:ph sz="half" idx="1"/>
          </p:nvPr>
        </p:nvSpPr>
        <p:spPr>
          <a:xfrm>
            <a:off x="1295400" y="1828800"/>
            <a:ext cx="4572000" cy="4343400"/>
          </a:xfrm>
        </p:spPr>
        <p:txBody>
          <a:bodyPr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4" name="Segnaposto contenuto 3"/>
          <p:cNvSpPr>
            <a:spLocks noGrp="1"/>
          </p:cNvSpPr>
          <p:nvPr>
            <p:ph sz="half" idx="2"/>
          </p:nvPr>
        </p:nvSpPr>
        <p:spPr>
          <a:xfrm>
            <a:off x="6324600" y="1828801"/>
            <a:ext cx="4572000" cy="4343401"/>
          </a:xfrm>
        </p:spPr>
        <p:txBody>
          <a:bodyPr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6" name="Segnaposto piè di pagina 5"/>
          <p:cNvSpPr>
            <a:spLocks noGrp="1"/>
          </p:cNvSpPr>
          <p:nvPr>
            <p:ph type="ftr" sz="quarter" idx="11"/>
          </p:nvPr>
        </p:nvSpPr>
        <p:spPr/>
        <p:txBody>
          <a:bodyPr rtlCol="0"/>
          <a:lstStyle/>
          <a:p>
            <a:pPr rtl="0"/>
            <a:r>
              <a:rPr lang="it-IT" dirty="0"/>
              <a:t>Aggiungere un piè di pagina</a:t>
            </a:r>
          </a:p>
        </p:txBody>
      </p:sp>
      <p:sp>
        <p:nvSpPr>
          <p:cNvPr id="5" name="Segnaposto data 4"/>
          <p:cNvSpPr>
            <a:spLocks noGrp="1"/>
          </p:cNvSpPr>
          <p:nvPr>
            <p:ph type="dt" sz="half" idx="10"/>
          </p:nvPr>
        </p:nvSpPr>
        <p:spPr/>
        <p:txBody>
          <a:bodyPr rtlCol="0"/>
          <a:lstStyle>
            <a:lvl1pPr>
              <a:defRPr/>
            </a:lvl1pPr>
          </a:lstStyle>
          <a:p>
            <a:fld id="{08E24292-2FC8-48DE-B8C9-0C6B6D12FF03}" type="datetime1">
              <a:rPr lang="it-IT" smtClean="0"/>
              <a:pPr/>
              <a:t>07/05/2021</a:t>
            </a:fld>
            <a:endParaRPr lang="it-IT" dirty="0"/>
          </a:p>
        </p:txBody>
      </p:sp>
      <p:sp>
        <p:nvSpPr>
          <p:cNvPr id="7" name="Segnaposto numero diapositiva 6"/>
          <p:cNvSpPr>
            <a:spLocks noGrp="1"/>
          </p:cNvSpPr>
          <p:nvPr>
            <p:ph type="sldNum" sz="quarter" idx="12"/>
          </p:nvPr>
        </p:nvSpPr>
        <p:spPr/>
        <p:txBody>
          <a:bodyPr rtlCol="0"/>
          <a:lstStyle/>
          <a:p>
            <a:pPr rtl="0"/>
            <a:fld id="{A7F8E3F6-DE14-48B2-B2BC-6FABA9630FB8}" type="slidenum">
              <a:rPr lang="it-IT" smtClean="0"/>
              <a:pPr rtl="0"/>
              <a:t>‹N›</a:t>
            </a:fld>
            <a:endParaRPr lang="it-IT" dirty="0"/>
          </a:p>
        </p:txBody>
      </p:sp>
    </p:spTree>
    <p:extLst>
      <p:ext uri="{BB962C8B-B14F-4D97-AF65-F5344CB8AC3E}">
        <p14:creationId xmlns="" xmlns:p14="http://schemas.microsoft.com/office/powerpoint/2010/main" val="244820609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1295400" y="255134"/>
            <a:ext cx="9601200" cy="1036850"/>
          </a:xfrm>
        </p:spPr>
        <p:txBody>
          <a:bodyPr rtlCol="0"/>
          <a:lstStyle/>
          <a:p>
            <a:pPr rtl="0"/>
            <a:r>
              <a:rPr lang="it-IT"/>
              <a:t>Fare clic per modificare lo stile del titolo dello schema</a:t>
            </a:r>
            <a:endParaRPr lang="it-IT" dirty="0"/>
          </a:p>
        </p:txBody>
      </p:sp>
      <p:sp>
        <p:nvSpPr>
          <p:cNvPr id="3" name="Segnaposto testo 2"/>
          <p:cNvSpPr>
            <a:spLocks noGrp="1"/>
          </p:cNvSpPr>
          <p:nvPr>
            <p:ph type="body" idx="1"/>
          </p:nvPr>
        </p:nvSpPr>
        <p:spPr>
          <a:xfrm>
            <a:off x="1295400" y="1828800"/>
            <a:ext cx="4572000" cy="850392"/>
          </a:xfrm>
        </p:spPr>
        <p:txBody>
          <a:bodyPr rtlCol="0"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a:t>Fare clic per modificare gli stili del testo dello schema</a:t>
            </a:r>
          </a:p>
        </p:txBody>
      </p:sp>
      <p:sp>
        <p:nvSpPr>
          <p:cNvPr id="4" name="Segnaposto contenuto 3"/>
          <p:cNvSpPr>
            <a:spLocks noGrp="1"/>
          </p:cNvSpPr>
          <p:nvPr>
            <p:ph sz="half" idx="2"/>
          </p:nvPr>
        </p:nvSpPr>
        <p:spPr>
          <a:xfrm>
            <a:off x="1295400" y="2705100"/>
            <a:ext cx="4572000" cy="3467100"/>
          </a:xfrm>
        </p:spPr>
        <p:txBody>
          <a:bodyPr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testo 4"/>
          <p:cNvSpPr>
            <a:spLocks noGrp="1"/>
          </p:cNvSpPr>
          <p:nvPr>
            <p:ph type="body" sz="quarter" idx="3"/>
          </p:nvPr>
        </p:nvSpPr>
        <p:spPr>
          <a:xfrm>
            <a:off x="6324600" y="1828802"/>
            <a:ext cx="4572000" cy="847725"/>
          </a:xfrm>
        </p:spPr>
        <p:txBody>
          <a:bodyPr rtlCol="0"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a:t>Fare clic per modificare gli stili del testo dello schema</a:t>
            </a:r>
          </a:p>
        </p:txBody>
      </p:sp>
      <p:sp>
        <p:nvSpPr>
          <p:cNvPr id="6" name="Segnaposto contenuto 5"/>
          <p:cNvSpPr>
            <a:spLocks noGrp="1"/>
          </p:cNvSpPr>
          <p:nvPr>
            <p:ph sz="quarter" idx="4"/>
          </p:nvPr>
        </p:nvSpPr>
        <p:spPr>
          <a:xfrm>
            <a:off x="6324600" y="2705100"/>
            <a:ext cx="4572000" cy="3467100"/>
          </a:xfrm>
        </p:spPr>
        <p:txBody>
          <a:bodyPr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8" name="Segnaposto piè di pagina 7"/>
          <p:cNvSpPr>
            <a:spLocks noGrp="1"/>
          </p:cNvSpPr>
          <p:nvPr>
            <p:ph type="ftr" sz="quarter" idx="11"/>
          </p:nvPr>
        </p:nvSpPr>
        <p:spPr/>
        <p:txBody>
          <a:bodyPr rtlCol="0"/>
          <a:lstStyle/>
          <a:p>
            <a:pPr rtl="0"/>
            <a:r>
              <a:rPr lang="it-IT" dirty="0"/>
              <a:t>Aggiungere un piè di pagina</a:t>
            </a:r>
          </a:p>
        </p:txBody>
      </p:sp>
      <p:sp>
        <p:nvSpPr>
          <p:cNvPr id="7" name="Segnaposto data 6"/>
          <p:cNvSpPr>
            <a:spLocks noGrp="1"/>
          </p:cNvSpPr>
          <p:nvPr>
            <p:ph type="dt" sz="half" idx="10"/>
          </p:nvPr>
        </p:nvSpPr>
        <p:spPr/>
        <p:txBody>
          <a:bodyPr rtlCol="0"/>
          <a:lstStyle>
            <a:lvl1pPr>
              <a:defRPr/>
            </a:lvl1pPr>
          </a:lstStyle>
          <a:p>
            <a:fld id="{23111C69-6519-4333-89B8-14E02002A54C}" type="datetime1">
              <a:rPr lang="it-IT" smtClean="0"/>
              <a:pPr/>
              <a:t>07/05/2021</a:t>
            </a:fld>
            <a:endParaRPr lang="it-IT" dirty="0"/>
          </a:p>
        </p:txBody>
      </p:sp>
      <p:sp>
        <p:nvSpPr>
          <p:cNvPr id="9" name="Segnaposto numero diapositiva 8"/>
          <p:cNvSpPr>
            <a:spLocks noGrp="1"/>
          </p:cNvSpPr>
          <p:nvPr>
            <p:ph type="sldNum" sz="quarter" idx="12"/>
          </p:nvPr>
        </p:nvSpPr>
        <p:spPr/>
        <p:txBody>
          <a:bodyPr rtlCol="0"/>
          <a:lstStyle/>
          <a:p>
            <a:pPr rtl="0"/>
            <a:fld id="{A7F8E3F6-DE14-48B2-B2BC-6FABA9630FB8}" type="slidenum">
              <a:rPr lang="it-IT" smtClean="0"/>
              <a:pPr rtl="0"/>
              <a:t>‹N›</a:t>
            </a:fld>
            <a:endParaRPr lang="it-IT" dirty="0"/>
          </a:p>
        </p:txBody>
      </p:sp>
    </p:spTree>
    <p:extLst>
      <p:ext uri="{BB962C8B-B14F-4D97-AF65-F5344CB8AC3E}">
        <p14:creationId xmlns="" xmlns:p14="http://schemas.microsoft.com/office/powerpoint/2010/main" val="260236030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it-IT" dirty="0"/>
          </a:p>
        </p:txBody>
      </p:sp>
      <p:sp>
        <p:nvSpPr>
          <p:cNvPr id="4" name="Segnaposto piè di pagina 3"/>
          <p:cNvSpPr>
            <a:spLocks noGrp="1"/>
          </p:cNvSpPr>
          <p:nvPr>
            <p:ph type="ftr" sz="quarter" idx="11"/>
          </p:nvPr>
        </p:nvSpPr>
        <p:spPr/>
        <p:txBody>
          <a:bodyPr rtlCol="0"/>
          <a:lstStyle/>
          <a:p>
            <a:pPr rtl="0"/>
            <a:r>
              <a:rPr lang="it-IT" dirty="0"/>
              <a:t>Aggiungere un piè di pagina</a:t>
            </a:r>
          </a:p>
        </p:txBody>
      </p:sp>
      <p:sp>
        <p:nvSpPr>
          <p:cNvPr id="3" name="Segnaposto data 2"/>
          <p:cNvSpPr>
            <a:spLocks noGrp="1"/>
          </p:cNvSpPr>
          <p:nvPr>
            <p:ph type="dt" sz="half" idx="10"/>
          </p:nvPr>
        </p:nvSpPr>
        <p:spPr/>
        <p:txBody>
          <a:bodyPr rtlCol="0"/>
          <a:lstStyle>
            <a:lvl1pPr>
              <a:defRPr/>
            </a:lvl1pPr>
          </a:lstStyle>
          <a:p>
            <a:fld id="{0F8311A2-7E09-4566-A357-9685A2629100}" type="datetime1">
              <a:rPr lang="it-IT" smtClean="0"/>
              <a:pPr/>
              <a:t>07/05/2021</a:t>
            </a:fld>
            <a:endParaRPr lang="it-IT" dirty="0"/>
          </a:p>
        </p:txBody>
      </p:sp>
      <p:sp>
        <p:nvSpPr>
          <p:cNvPr id="5" name="Segnaposto numero diapositiva 4"/>
          <p:cNvSpPr>
            <a:spLocks noGrp="1"/>
          </p:cNvSpPr>
          <p:nvPr>
            <p:ph type="sldNum" sz="quarter" idx="12"/>
          </p:nvPr>
        </p:nvSpPr>
        <p:spPr/>
        <p:txBody>
          <a:bodyPr rtlCol="0"/>
          <a:lstStyle/>
          <a:p>
            <a:pPr rtl="0"/>
            <a:fld id="{A7F8E3F6-DE14-48B2-B2BC-6FABA9630FB8}" type="slidenum">
              <a:rPr lang="it-IT" smtClean="0"/>
              <a:pPr rtl="0"/>
              <a:t>‹N›</a:t>
            </a:fld>
            <a:endParaRPr lang="it-IT" dirty="0"/>
          </a:p>
        </p:txBody>
      </p:sp>
    </p:spTree>
    <p:extLst>
      <p:ext uri="{BB962C8B-B14F-4D97-AF65-F5344CB8AC3E}">
        <p14:creationId xmlns="" xmlns:p14="http://schemas.microsoft.com/office/powerpoint/2010/main" val="339733702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rtlCol="0"/>
          <a:lstStyle/>
          <a:p>
            <a:pPr rtl="0"/>
            <a:r>
              <a:rPr lang="it-IT" dirty="0"/>
              <a:t>Aggiungere un piè di pagina</a:t>
            </a:r>
          </a:p>
        </p:txBody>
      </p:sp>
      <p:sp>
        <p:nvSpPr>
          <p:cNvPr id="2" name="Segnaposto data 1"/>
          <p:cNvSpPr>
            <a:spLocks noGrp="1"/>
          </p:cNvSpPr>
          <p:nvPr>
            <p:ph type="dt" sz="half" idx="10"/>
          </p:nvPr>
        </p:nvSpPr>
        <p:spPr/>
        <p:txBody>
          <a:bodyPr rtlCol="0"/>
          <a:lstStyle>
            <a:lvl1pPr>
              <a:defRPr/>
            </a:lvl1pPr>
          </a:lstStyle>
          <a:p>
            <a:fld id="{6F98AB85-0621-463C-8BC8-C27CD062F201}" type="datetime1">
              <a:rPr lang="it-IT" smtClean="0"/>
              <a:pPr/>
              <a:t>07/05/2021</a:t>
            </a:fld>
            <a:endParaRPr lang="it-IT" dirty="0"/>
          </a:p>
        </p:txBody>
      </p:sp>
      <p:sp>
        <p:nvSpPr>
          <p:cNvPr id="4" name="Segnaposto numero diapositiva 3"/>
          <p:cNvSpPr>
            <a:spLocks noGrp="1"/>
          </p:cNvSpPr>
          <p:nvPr>
            <p:ph type="sldNum" sz="quarter" idx="12"/>
          </p:nvPr>
        </p:nvSpPr>
        <p:spPr/>
        <p:txBody>
          <a:bodyPr rtlCol="0"/>
          <a:lstStyle/>
          <a:p>
            <a:pPr rtl="0"/>
            <a:fld id="{A7F8E3F6-DE14-48B2-B2BC-6FABA9630FB8}" type="slidenum">
              <a:rPr lang="it-IT" smtClean="0"/>
              <a:pPr rtl="0"/>
              <a:t>‹N›</a:t>
            </a:fld>
            <a:endParaRPr lang="it-IT" dirty="0"/>
          </a:p>
        </p:txBody>
      </p:sp>
    </p:spTree>
    <p:extLst>
      <p:ext uri="{BB962C8B-B14F-4D97-AF65-F5344CB8AC3E}">
        <p14:creationId xmlns="" xmlns:p14="http://schemas.microsoft.com/office/powerpoint/2010/main" val="298363645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chor="b"/>
          <a:lstStyle>
            <a:lvl1pPr>
              <a:defRPr sz="3200"/>
            </a:lvl1pPr>
          </a:lstStyle>
          <a:p>
            <a:pPr rtl="0"/>
            <a:r>
              <a:rPr lang="it-IT"/>
              <a:t>Fare clic per modificare lo stile del titolo dello schema</a:t>
            </a:r>
            <a:endParaRPr lang="it-IT" dirty="0"/>
          </a:p>
        </p:txBody>
      </p:sp>
      <p:sp>
        <p:nvSpPr>
          <p:cNvPr id="3" name="Segnaposto contenuto 2"/>
          <p:cNvSpPr>
            <a:spLocks noGrp="1"/>
          </p:cNvSpPr>
          <p:nvPr>
            <p:ph idx="1"/>
          </p:nvPr>
        </p:nvSpPr>
        <p:spPr>
          <a:xfrm>
            <a:off x="4728209" y="1828800"/>
            <a:ext cx="6126480" cy="4343400"/>
          </a:xfrm>
        </p:spPr>
        <p:txBody>
          <a:bodyPr rtlCol="0">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4" name="Segnaposto testo 3"/>
          <p:cNvSpPr>
            <a:spLocks noGrp="1"/>
          </p:cNvSpPr>
          <p:nvPr>
            <p:ph type="body" sz="half" idx="2"/>
          </p:nvPr>
        </p:nvSpPr>
        <p:spPr>
          <a:xfrm>
            <a:off x="1295400" y="1828800"/>
            <a:ext cx="3017520" cy="4343400"/>
          </a:xfrm>
        </p:spPr>
        <p:txBody>
          <a:bodyPr rtlCol="0"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a:t>Fare clic per modificare gli stili del testo dello schema</a:t>
            </a:r>
          </a:p>
        </p:txBody>
      </p:sp>
      <p:sp>
        <p:nvSpPr>
          <p:cNvPr id="6" name="Segnaposto piè di pagina 5"/>
          <p:cNvSpPr>
            <a:spLocks noGrp="1"/>
          </p:cNvSpPr>
          <p:nvPr>
            <p:ph type="ftr" sz="quarter" idx="11"/>
          </p:nvPr>
        </p:nvSpPr>
        <p:spPr/>
        <p:txBody>
          <a:bodyPr rtlCol="0"/>
          <a:lstStyle/>
          <a:p>
            <a:pPr rtl="0"/>
            <a:r>
              <a:rPr lang="it-IT" dirty="0"/>
              <a:t>Aggiungere un piè di pagina</a:t>
            </a:r>
          </a:p>
        </p:txBody>
      </p:sp>
      <p:sp>
        <p:nvSpPr>
          <p:cNvPr id="5" name="Segnaposto data 4"/>
          <p:cNvSpPr>
            <a:spLocks noGrp="1"/>
          </p:cNvSpPr>
          <p:nvPr>
            <p:ph type="dt" sz="half" idx="10"/>
          </p:nvPr>
        </p:nvSpPr>
        <p:spPr/>
        <p:txBody>
          <a:bodyPr rtlCol="0"/>
          <a:lstStyle>
            <a:lvl1pPr>
              <a:defRPr/>
            </a:lvl1pPr>
          </a:lstStyle>
          <a:p>
            <a:fld id="{2BD78A9C-123C-4B83-A54F-2117732E7F71}" type="datetime1">
              <a:rPr lang="it-IT" smtClean="0"/>
              <a:pPr/>
              <a:t>07/05/2021</a:t>
            </a:fld>
            <a:endParaRPr lang="it-IT" dirty="0"/>
          </a:p>
        </p:txBody>
      </p:sp>
      <p:sp>
        <p:nvSpPr>
          <p:cNvPr id="7" name="Segnaposto numero diapositiva 6"/>
          <p:cNvSpPr>
            <a:spLocks noGrp="1"/>
          </p:cNvSpPr>
          <p:nvPr>
            <p:ph type="sldNum" sz="quarter" idx="12"/>
          </p:nvPr>
        </p:nvSpPr>
        <p:spPr/>
        <p:txBody>
          <a:bodyPr rtlCol="0"/>
          <a:lstStyle/>
          <a:p>
            <a:pPr rtl="0"/>
            <a:fld id="{A7F8E3F6-DE14-48B2-B2BC-6FABA9630FB8}" type="slidenum">
              <a:rPr lang="it-IT" smtClean="0"/>
              <a:pPr rtl="0"/>
              <a:t>‹N›</a:t>
            </a:fld>
            <a:endParaRPr lang="it-IT" dirty="0"/>
          </a:p>
        </p:txBody>
      </p:sp>
    </p:spTree>
    <p:extLst>
      <p:ext uri="{BB962C8B-B14F-4D97-AF65-F5344CB8AC3E}">
        <p14:creationId xmlns="" xmlns:p14="http://schemas.microsoft.com/office/powerpoint/2010/main" val="25476386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ttangolo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sz="1800" dirty="0"/>
          </a:p>
        </p:txBody>
      </p:sp>
      <p:sp>
        <p:nvSpPr>
          <p:cNvPr id="8" name="Rettangolo 7"/>
          <p:cNvSpPr/>
          <p:nvPr userDrawn="1"/>
        </p:nvSpPr>
        <p:spPr>
          <a:xfrm>
            <a:off x="0" y="1371602"/>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sz="1800" dirty="0"/>
          </a:p>
        </p:txBody>
      </p:sp>
      <p:sp>
        <p:nvSpPr>
          <p:cNvPr id="9" name="Rettangolo 8"/>
          <p:cNvSpPr/>
          <p:nvPr userDrawn="1"/>
        </p:nvSpPr>
        <p:spPr>
          <a:xfrm>
            <a:off x="0" y="1443008"/>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sz="1800" dirty="0"/>
          </a:p>
        </p:txBody>
      </p:sp>
      <p:sp>
        <p:nvSpPr>
          <p:cNvPr id="2" name="Segnaposto titolo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pPr rtl="0"/>
            <a:r>
              <a:rPr lang="it-IT" dirty="0"/>
              <a:t>Fare clic per modificare lo stile del titolo dello schema</a:t>
            </a:r>
          </a:p>
        </p:txBody>
      </p:sp>
      <p:sp>
        <p:nvSpPr>
          <p:cNvPr id="3" name="Segnaposto testo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rtl="0"/>
            <a:r>
              <a:rPr lang="it-IT" dirty="0"/>
              <a:t>Fare clic per modificare gli stili del testo dello schema</a:t>
            </a:r>
          </a:p>
          <a:p>
            <a:pPr lvl="1" rtl="0"/>
            <a:r>
              <a:rPr lang="it-IT" dirty="0"/>
              <a:t>Secondo livello</a:t>
            </a:r>
          </a:p>
          <a:p>
            <a:pPr lvl="2" rtl="0"/>
            <a:r>
              <a:rPr lang="it-IT" dirty="0"/>
              <a:t>Terzo livello</a:t>
            </a:r>
          </a:p>
          <a:p>
            <a:pPr lvl="3" rtl="0"/>
            <a:r>
              <a:rPr lang="it-IT" dirty="0"/>
              <a:t>Quarto livello</a:t>
            </a:r>
          </a:p>
          <a:p>
            <a:pPr lvl="4" rtl="0"/>
            <a:r>
              <a:rPr lang="it-IT" dirty="0"/>
              <a:t>Quinto livello</a:t>
            </a:r>
          </a:p>
        </p:txBody>
      </p:sp>
      <p:sp>
        <p:nvSpPr>
          <p:cNvPr id="5" name="Segnaposto piè di pagina 4"/>
          <p:cNvSpPr>
            <a:spLocks noGrp="1"/>
          </p:cNvSpPr>
          <p:nvPr>
            <p:ph type="ftr" sz="quarter" idx="3"/>
          </p:nvPr>
        </p:nvSpPr>
        <p:spPr>
          <a:xfrm>
            <a:off x="1295400" y="6374999"/>
            <a:ext cx="6243203" cy="274320"/>
          </a:xfrm>
          <a:prstGeom prst="rect">
            <a:avLst/>
          </a:prstGeom>
        </p:spPr>
        <p:txBody>
          <a:bodyPr vert="horz" lIns="91440" tIns="45720" rIns="91440" bIns="45720" rtlCol="0" anchor="ctr"/>
          <a:lstStyle>
            <a:lvl1pPr algn="l">
              <a:defRPr sz="1100">
                <a:solidFill>
                  <a:schemeClr val="tx1"/>
                </a:solidFill>
              </a:defRPr>
            </a:lvl1pPr>
          </a:lstStyle>
          <a:p>
            <a:pPr rtl="0"/>
            <a:r>
              <a:rPr lang="it-IT" dirty="0"/>
              <a:t>Aggiungere un piè di pagina</a:t>
            </a:r>
          </a:p>
        </p:txBody>
      </p:sp>
      <p:sp>
        <p:nvSpPr>
          <p:cNvPr id="4" name="Segnaposto data 3"/>
          <p:cNvSpPr>
            <a:spLocks noGrp="1"/>
          </p:cNvSpPr>
          <p:nvPr>
            <p:ph type="dt" sz="half" idx="2"/>
          </p:nvPr>
        </p:nvSpPr>
        <p:spPr>
          <a:xfrm>
            <a:off x="7791450" y="6374999"/>
            <a:ext cx="1480705" cy="274320"/>
          </a:xfrm>
          <a:prstGeom prst="rect">
            <a:avLst/>
          </a:prstGeom>
        </p:spPr>
        <p:txBody>
          <a:bodyPr vert="horz" lIns="91440" tIns="45720" rIns="91440" bIns="45720" rtlCol="0" anchor="ctr"/>
          <a:lstStyle>
            <a:lvl1pPr algn="r">
              <a:defRPr sz="1100">
                <a:solidFill>
                  <a:schemeClr val="tx1"/>
                </a:solidFill>
              </a:defRPr>
            </a:lvl1pPr>
          </a:lstStyle>
          <a:p>
            <a:fld id="{F66E599D-40D8-4588-BA06-8E7151C3A19F}" type="datetime1">
              <a:rPr lang="it-IT" smtClean="0"/>
              <a:pPr/>
              <a:t>07/05/2021</a:t>
            </a:fld>
            <a:endParaRPr lang="it-IT" dirty="0"/>
          </a:p>
        </p:txBody>
      </p:sp>
      <p:sp>
        <p:nvSpPr>
          <p:cNvPr id="6" name="Segnaposto numero diapositiva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100">
                <a:solidFill>
                  <a:schemeClr val="tx1"/>
                </a:solidFill>
              </a:defRPr>
            </a:lvl1pPr>
          </a:lstStyle>
          <a:p>
            <a:pPr rtl="0"/>
            <a:fld id="{A7F8E3F6-DE14-48B2-B2BC-6FABA9630FB8}" type="slidenum">
              <a:rPr lang="it-IT" smtClean="0"/>
              <a:pPr rtl="0"/>
              <a:t>‹N›</a:t>
            </a:fld>
            <a:endParaRPr lang="it-IT" dirty="0"/>
          </a:p>
        </p:txBody>
      </p:sp>
    </p:spTree>
    <p:extLst>
      <p:ext uri="{BB962C8B-B14F-4D97-AF65-F5344CB8AC3E}">
        <p14:creationId xmlns=""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hyperlink" Target="https://ec.europa.eu/migrantskills/" TargetMode="Externa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8891" y="1157162"/>
            <a:ext cx="5120640" cy="3122994"/>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pPr algn="ctr"/>
            <a:r>
              <a:rPr lang="it-IT" sz="2800" b="1" dirty="0"/>
              <a:t>CITTADINANZA E APPRENDIMENTO </a:t>
            </a:r>
            <a:r>
              <a:rPr lang="it-IT" sz="2800" b="1" dirty="0" smtClean="0"/>
              <a:t>PERMANENTE</a:t>
            </a:r>
            <a:r>
              <a:rPr lang="it-IT" sz="2800" b="1" dirty="0"/>
              <a:t/>
            </a:r>
            <a:br>
              <a:rPr lang="it-IT" sz="2800" b="1" dirty="0"/>
            </a:br>
            <a:r>
              <a:rPr lang="it-IT" sz="2800" b="1" dirty="0"/>
              <a:t/>
            </a:r>
            <a:br>
              <a:rPr lang="it-IT" sz="2800" b="1" dirty="0"/>
            </a:br>
            <a:r>
              <a:rPr lang="it-IT" sz="2000" dirty="0"/>
              <a:t>L’OFFERTA FORMATIVA                           dei CPIA di TORINO</a:t>
            </a:r>
            <a:br>
              <a:rPr lang="it-IT" sz="2000" dirty="0"/>
            </a:br>
            <a:r>
              <a:rPr lang="it-IT" sz="2000" dirty="0"/>
              <a:t/>
            </a:r>
            <a:br>
              <a:rPr lang="it-IT" sz="2000" dirty="0"/>
            </a:br>
            <a:r>
              <a:rPr lang="it-IT" sz="2000" dirty="0"/>
              <a:t>7 maggio 2020</a:t>
            </a:r>
            <a:br>
              <a:rPr lang="it-IT" sz="2000" dirty="0"/>
            </a:br>
            <a:endParaRPr lang="it-IT" sz="2000" dirty="0"/>
          </a:p>
        </p:txBody>
      </p:sp>
      <p:sp>
        <p:nvSpPr>
          <p:cNvPr id="4" name="Sottotitolo 3"/>
          <p:cNvSpPr>
            <a:spLocks noGrp="1"/>
          </p:cNvSpPr>
          <p:nvPr>
            <p:ph type="subTitle"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lstStyle/>
          <a:p>
            <a:pPr algn="ctr"/>
            <a:r>
              <a:rPr lang="it-IT" sz="3200" b="1" i="1" dirty="0"/>
              <a:t>Istruzione o educazione degli adulti?</a:t>
            </a: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09790" y="766001"/>
            <a:ext cx="5120640" cy="2560320"/>
          </a:xfrm>
        </p:spPr>
        <p:txBody>
          <a:bodyPr rtlCol="0"/>
          <a:lstStyle/>
          <a:p>
            <a:pPr algn="ctr" rtl="0"/>
            <a:r>
              <a:rPr lang="it-IT" b="1" dirty="0" smtClean="0">
                <a:solidFill>
                  <a:srgbClr val="E85F0A"/>
                </a:solidFill>
                <a:latin typeface="Tahoma" panose="020B0604030504040204" pitchFamily="34" charset="0"/>
                <a:ea typeface="Tahoma" panose="020B0604030504040204" pitchFamily="34" charset="0"/>
                <a:cs typeface="Tahoma" panose="020B0604030504040204" pitchFamily="34" charset="0"/>
              </a:rPr>
              <a:t>VALORIZZAZIONEDELLE     </a:t>
            </a:r>
            <a:r>
              <a:rPr lang="it-IT" b="1" dirty="0">
                <a:solidFill>
                  <a:srgbClr val="E85F0A"/>
                </a:solidFill>
                <a:latin typeface="Tahoma" panose="020B0604030504040204" pitchFamily="34" charset="0"/>
                <a:ea typeface="Tahoma" panose="020B0604030504040204" pitchFamily="34" charset="0"/>
                <a:cs typeface="Tahoma" panose="020B0604030504040204" pitchFamily="34" charset="0"/>
              </a:rPr>
              <a:t>COMPETENZE</a:t>
            </a:r>
          </a:p>
        </p:txBody>
      </p:sp>
      <p:sp>
        <p:nvSpPr>
          <p:cNvPr id="3" name="Sottotitolo 2"/>
          <p:cNvSpPr>
            <a:spLocks noGrp="1"/>
          </p:cNvSpPr>
          <p:nvPr>
            <p:ph type="subTitle" idx="1"/>
          </p:nvPr>
        </p:nvSpPr>
        <p:spPr/>
        <p:txBody>
          <a:bodyPr rtlCol="0"/>
          <a:lstStyle/>
          <a:p>
            <a:pPr marL="342900" indent="-342900">
              <a:buFontTx/>
              <a:buChar char="-"/>
            </a:pPr>
            <a:r>
              <a:rPr lang="it-IT" b="1" dirty="0"/>
              <a:t>ORIENTAMENTO  </a:t>
            </a:r>
          </a:p>
          <a:p>
            <a:pPr marL="342900" indent="-342900">
              <a:buFontTx/>
              <a:buChar char="-"/>
            </a:pPr>
            <a:r>
              <a:rPr lang="it-IT" b="1" dirty="0"/>
              <a:t>RIORIENTAMENTO</a:t>
            </a:r>
          </a:p>
        </p:txBody>
      </p:sp>
      <p:sp>
        <p:nvSpPr>
          <p:cNvPr id="4" name="Segnaposto immagine 3"/>
          <p:cNvSpPr>
            <a:spLocks noGrp="1"/>
          </p:cNvSpPr>
          <p:nvPr>
            <p:ph type="pic" sz="quarter" idx="10"/>
          </p:nvPr>
        </p:nvSpPr>
        <p:spPr/>
      </p:sp>
    </p:spTree>
    <p:extLst>
      <p:ext uri="{BB962C8B-B14F-4D97-AF65-F5344CB8AC3E}">
        <p14:creationId xmlns="" xmlns:p14="http://schemas.microsoft.com/office/powerpoint/2010/main" val="138059557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rgbClr val="FF0000"/>
                </a:solidFill>
                <a:latin typeface="Tahoma" panose="020B0604030504040204" pitchFamily="34" charset="0"/>
                <a:ea typeface="Tahoma" panose="020B0604030504040204" pitchFamily="34" charset="0"/>
                <a:cs typeface="Tahoma" panose="020B0604030504040204" pitchFamily="34" charset="0"/>
              </a:rPr>
              <a:t>VALORIZZAZIONE DELLE ESPERIENZE</a:t>
            </a:r>
            <a:endParaRPr lang="it-IT"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Segnaposto contenuto 2"/>
          <p:cNvSpPr>
            <a:spLocks noGrp="1"/>
          </p:cNvSpPr>
          <p:nvPr>
            <p:ph idx="1"/>
          </p:nvPr>
        </p:nvSpPr>
        <p:spPr/>
        <p:txBody>
          <a:bodyPr/>
          <a:lstStyle/>
          <a:p>
            <a:pPr marL="0" indent="0" algn="just">
              <a:lnSpc>
                <a:spcPct val="150000"/>
              </a:lnSpc>
              <a:buNone/>
            </a:pPr>
            <a:endParaRPr lang="it-IT" sz="22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lgn="just">
              <a:lnSpc>
                <a:spcPct val="150000"/>
              </a:lnSpc>
              <a:buNone/>
            </a:pPr>
            <a:r>
              <a:rPr lang="it-IT"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Durante </a:t>
            </a:r>
            <a:r>
              <a:rPr lang="it-IT" sz="2200" dirty="0">
                <a:solidFill>
                  <a:srgbClr val="000000"/>
                </a:solidFill>
                <a:latin typeface="Tahoma" panose="020B0604030504040204" pitchFamily="34" charset="0"/>
                <a:ea typeface="Tahoma" panose="020B0604030504040204" pitchFamily="34" charset="0"/>
                <a:cs typeface="Tahoma" panose="020B0604030504040204" pitchFamily="34" charset="0"/>
              </a:rPr>
              <a:t>l’attività di accoglienza e orientamento,  vengono valorizzate le   esperienze  degli adulti favorendo una riflessione su quali siano le conoscenze e le competenze da acquisire per raggiungere  gli obiettivi prefissati sia in ambito professionale che sociale</a:t>
            </a:r>
          </a:p>
          <a:p>
            <a:endParaRPr lang="it-IT" dirty="0"/>
          </a:p>
        </p:txBody>
      </p:sp>
    </p:spTree>
    <p:extLst>
      <p:ext uri="{BB962C8B-B14F-4D97-AF65-F5344CB8AC3E}">
        <p14:creationId xmlns="" xmlns:p14="http://schemas.microsoft.com/office/powerpoint/2010/main" val="26044577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59840" y="120018"/>
            <a:ext cx="9636760" cy="1171966"/>
          </a:xfrm>
        </p:spPr>
        <p:txBody>
          <a:bodyPr rtlCol="0">
            <a:normAutofit/>
          </a:bodyPr>
          <a:lstStyle/>
          <a:p>
            <a:pPr algn="ctr" rtl="0"/>
            <a:r>
              <a:rPr lang="it-IT" b="1" dirty="0">
                <a:solidFill>
                  <a:srgbClr val="FF0000"/>
                </a:solidFill>
              </a:rPr>
              <a:t>ACCOGLIENZA – COLLOQUIO CONOSCITIVO</a:t>
            </a:r>
            <a:br>
              <a:rPr lang="it-IT" b="1" dirty="0">
                <a:solidFill>
                  <a:srgbClr val="FF0000"/>
                </a:solidFill>
              </a:rPr>
            </a:br>
            <a:r>
              <a:rPr lang="it-IT" b="1" dirty="0">
                <a:solidFill>
                  <a:srgbClr val="FF0000"/>
                </a:solidFill>
              </a:rPr>
              <a:t>ORIENTAMENTO IN ENTRATA</a:t>
            </a:r>
          </a:p>
        </p:txBody>
      </p:sp>
      <p:sp>
        <p:nvSpPr>
          <p:cNvPr id="6" name="Segnaposto testo 5"/>
          <p:cNvSpPr>
            <a:spLocks noGrp="1"/>
          </p:cNvSpPr>
          <p:nvPr>
            <p:ph type="body" sz="half" idx="2"/>
          </p:nvPr>
        </p:nvSpPr>
        <p:spPr>
          <a:xfrm>
            <a:off x="193040" y="2877671"/>
            <a:ext cx="11011579" cy="3531222"/>
          </a:xfrm>
          <a:ln w="38100">
            <a:solidFill>
              <a:schemeClr val="accent1"/>
            </a:solidFill>
          </a:ln>
        </p:spPr>
        <p:txBody>
          <a:bodyPr rtlCol="0" anchor="t" anchorCtr="0">
            <a:normAutofit/>
          </a:bodyPr>
          <a:lstStyle/>
          <a:p>
            <a:pPr algn="just" rtl="0"/>
            <a:r>
              <a:rPr lang="it-IT" dirty="0">
                <a:solidFill>
                  <a:schemeClr val="tx2"/>
                </a:solidFill>
              </a:rPr>
              <a:t> </a:t>
            </a:r>
            <a:r>
              <a:rPr lang="it-IT" b="1" u="sng" dirty="0">
                <a:solidFill>
                  <a:schemeClr val="tx2"/>
                </a:solidFill>
                <a:latin typeface="Tahoma" panose="020B0604030504040204" pitchFamily="34" charset="0"/>
                <a:ea typeface="Tahoma" panose="020B0604030504040204" pitchFamily="34" charset="0"/>
                <a:cs typeface="Tahoma" panose="020B0604030504040204" pitchFamily="34" charset="0"/>
              </a:rPr>
              <a:t>OBIETTIVI</a:t>
            </a:r>
            <a:r>
              <a:rPr lang="it-IT" dirty="0">
                <a:solidFill>
                  <a:schemeClr val="tx2"/>
                </a:solidFill>
                <a:latin typeface="Tahoma" panose="020B0604030504040204" pitchFamily="34" charset="0"/>
                <a:ea typeface="Tahoma" panose="020B0604030504040204" pitchFamily="34" charset="0"/>
                <a:cs typeface="Tahoma" panose="020B0604030504040204" pitchFamily="34" charset="0"/>
              </a:rPr>
              <a:t> : </a:t>
            </a:r>
          </a:p>
          <a:p>
            <a:pPr marL="342900" indent="-342900" algn="just">
              <a:buFont typeface="Arial" panose="020B0604020202020204" pitchFamily="34" charset="0"/>
              <a:buChar char="•"/>
            </a:pPr>
            <a:r>
              <a:rPr lang="it-IT" dirty="0">
                <a:solidFill>
                  <a:schemeClr val="tx2"/>
                </a:solidFill>
                <a:latin typeface="Tahoma" panose="020B0604030504040204" pitchFamily="34" charset="0"/>
                <a:ea typeface="Tahoma" panose="020B0604030504040204" pitchFamily="34" charset="0"/>
                <a:cs typeface="Tahoma" panose="020B0604030504040204" pitchFamily="34" charset="0"/>
              </a:rPr>
              <a:t>sollecitare il corsista a riflettere sui suoi bisogni di formazione e sulle sue motivazioni, sulle sue aspettative, sulle sue conoscenze, sulle sue abilità e sulle sue modalità di apprendimento</a:t>
            </a:r>
          </a:p>
          <a:p>
            <a:pPr marL="342900" indent="-342900" algn="just">
              <a:buFont typeface="Arial" panose="020B0604020202020204" pitchFamily="34" charset="0"/>
              <a:buChar char="•"/>
            </a:pPr>
            <a:r>
              <a:rPr lang="it-IT" dirty="0">
                <a:solidFill>
                  <a:schemeClr val="tx2"/>
                </a:solidFill>
                <a:latin typeface="Tahoma" panose="020B0604030504040204" pitchFamily="34" charset="0"/>
                <a:ea typeface="Tahoma" panose="020B0604030504040204" pitchFamily="34" charset="0"/>
                <a:cs typeface="Tahoma" panose="020B0604030504040204" pitchFamily="34" charset="0"/>
              </a:rPr>
              <a:t>aiutare l’adulto a mettersi in una prospettiva di cambiamento</a:t>
            </a:r>
          </a:p>
          <a:p>
            <a:pPr marL="342900" indent="-342900" algn="just">
              <a:buFont typeface="Arial" panose="020B0604020202020204" pitchFamily="34" charset="0"/>
              <a:buChar char="•"/>
            </a:pPr>
            <a:r>
              <a:rPr lang="it-IT" dirty="0">
                <a:solidFill>
                  <a:schemeClr val="tx2"/>
                </a:solidFill>
                <a:latin typeface="Tahoma" panose="020B0604030504040204" pitchFamily="34" charset="0"/>
                <a:ea typeface="Tahoma" panose="020B0604030504040204" pitchFamily="34" charset="0"/>
                <a:cs typeface="Tahoma" panose="020B0604030504040204" pitchFamily="34" charset="0"/>
              </a:rPr>
              <a:t>mettere l’adulto in condizione di far valere il proprio patrimonio di saperi e abilità potenziali che vorrà sviluppare in acquisizioni valutabili e spendibili</a:t>
            </a:r>
          </a:p>
          <a:p>
            <a:pPr marL="342900" indent="-342900" algn="just">
              <a:buFont typeface="Arial" panose="020B0604020202020204" pitchFamily="34" charset="0"/>
              <a:buChar char="•"/>
            </a:pPr>
            <a:r>
              <a:rPr lang="it-IT" dirty="0">
                <a:solidFill>
                  <a:schemeClr val="tx2"/>
                </a:solidFill>
                <a:latin typeface="Tahoma" panose="020B0604030504040204" pitchFamily="34" charset="0"/>
                <a:ea typeface="Tahoma" panose="020B0604030504040204" pitchFamily="34" charset="0"/>
                <a:cs typeface="Tahoma" panose="020B0604030504040204" pitchFamily="34" charset="0"/>
              </a:rPr>
              <a:t>favorire un riconoscimento di sé, o meglio una valorizzazione di sé entro il contesto e le finalità che una situazione formativa offre</a:t>
            </a:r>
            <a:endParaRPr lang="it-IT" dirty="0">
              <a:latin typeface="Tahoma" panose="020B0604030504040204" pitchFamily="34" charset="0"/>
              <a:ea typeface="Tahoma" panose="020B0604030504040204" pitchFamily="34" charset="0"/>
              <a:cs typeface="Tahoma" panose="020B0604030504040204" pitchFamily="34" charset="0"/>
            </a:endParaRPr>
          </a:p>
        </p:txBody>
      </p:sp>
      <p:sp>
        <p:nvSpPr>
          <p:cNvPr id="8" name="CasellaDiTesto 7">
            <a:extLst>
              <a:ext uri="{FF2B5EF4-FFF2-40B4-BE49-F238E27FC236}">
                <a16:creationId xmlns="" xmlns:a16="http://schemas.microsoft.com/office/drawing/2014/main" id="{EDE383BD-0839-466C-9840-AF4E90719706}"/>
              </a:ext>
            </a:extLst>
          </p:cNvPr>
          <p:cNvSpPr txBox="1"/>
          <p:nvPr/>
        </p:nvSpPr>
        <p:spPr>
          <a:xfrm>
            <a:off x="351668" y="1773530"/>
            <a:ext cx="11024544" cy="1015663"/>
          </a:xfrm>
          <a:prstGeom prst="rect">
            <a:avLst/>
          </a:prstGeom>
          <a:noFill/>
        </p:spPr>
        <p:txBody>
          <a:bodyPr wrap="square" rtlCol="0">
            <a:spAutoFit/>
          </a:bodyPr>
          <a:lstStyle/>
          <a:p>
            <a:pPr algn="ctr"/>
            <a:r>
              <a:rPr lang="it-IT" sz="2000" b="1" i="1" dirty="0" smtClean="0">
                <a:solidFill>
                  <a:srgbClr val="00B0F0"/>
                </a:solidFill>
                <a:latin typeface="Tahoma" panose="020B0604030504040204" pitchFamily="34" charset="0"/>
                <a:ea typeface="Tahoma" panose="020B0604030504040204" pitchFamily="34" charset="0"/>
                <a:cs typeface="Tahoma" panose="020B0604030504040204" pitchFamily="34" charset="0"/>
              </a:rPr>
              <a:t>Il </a:t>
            </a:r>
            <a:r>
              <a:rPr lang="it-IT" sz="2000" b="1" i="1" dirty="0">
                <a:solidFill>
                  <a:srgbClr val="00B0F0"/>
                </a:solidFill>
                <a:latin typeface="Tahoma" panose="020B0604030504040204" pitchFamily="34" charset="0"/>
                <a:ea typeface="Tahoma" panose="020B0604030504040204" pitchFamily="34" charset="0"/>
                <a:cs typeface="Tahoma" panose="020B0604030504040204" pitchFamily="34" charset="0"/>
              </a:rPr>
              <a:t>soggetto adulto consapevolmente, ma molto spesso anche inconsapevolmente, possiede un patrimonio  di esperienze che </a:t>
            </a:r>
            <a:r>
              <a:rPr lang="it-IT" sz="2000" b="1" i="1" dirty="0" smtClean="0">
                <a:solidFill>
                  <a:srgbClr val="00B0F0"/>
                </a:solidFill>
                <a:latin typeface="Tahoma" panose="020B0604030504040204" pitchFamily="34" charset="0"/>
                <a:ea typeface="Tahoma" panose="020B0604030504040204" pitchFamily="34" charset="0"/>
                <a:cs typeface="Tahoma" panose="020B0604030504040204" pitchFamily="34" charset="0"/>
              </a:rPr>
              <a:t>devono </a:t>
            </a:r>
            <a:r>
              <a:rPr lang="it-IT" sz="2000" b="1" i="1" dirty="0">
                <a:solidFill>
                  <a:srgbClr val="00B0F0"/>
                </a:solidFill>
                <a:latin typeface="Tahoma" panose="020B0604030504040204" pitchFamily="34" charset="0"/>
                <a:ea typeface="Tahoma" panose="020B0604030504040204" pitchFamily="34" charset="0"/>
                <a:cs typeface="Tahoma" panose="020B0604030504040204" pitchFamily="34" charset="0"/>
              </a:rPr>
              <a:t>diventare risorse per </a:t>
            </a:r>
            <a:r>
              <a:rPr lang="it-IT" sz="2000" b="1" i="1" dirty="0" smtClean="0">
                <a:solidFill>
                  <a:srgbClr val="00B0F0"/>
                </a:solidFill>
                <a:latin typeface="Tahoma" panose="020B0604030504040204" pitchFamily="34" charset="0"/>
                <a:ea typeface="Tahoma" panose="020B0604030504040204" pitchFamily="34" charset="0"/>
                <a:cs typeface="Tahoma" panose="020B0604030504040204" pitchFamily="34" charset="0"/>
              </a:rPr>
              <a:t>l’apprendimento</a:t>
            </a:r>
            <a:endParaRPr lang="it-IT" sz="2000" b="1" i="1"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 xmlns:p14="http://schemas.microsoft.com/office/powerpoint/2010/main" val="219628378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ACCOGLIENZA – COLLOQUIO CONOSCITIVO</a:t>
            </a:r>
            <a:br>
              <a:rPr lang="it-IT" b="1" dirty="0">
                <a:solidFill>
                  <a:srgbClr val="FF0000"/>
                </a:solidFill>
              </a:rPr>
            </a:br>
            <a:r>
              <a:rPr lang="it-IT" b="1" dirty="0">
                <a:solidFill>
                  <a:srgbClr val="FF0000"/>
                </a:solidFill>
              </a:rPr>
              <a:t>ORIENTAMENTO IN ENTRATA</a:t>
            </a:r>
            <a:endParaRPr lang="it-IT" dirty="0"/>
          </a:p>
        </p:txBody>
      </p:sp>
      <p:sp>
        <p:nvSpPr>
          <p:cNvPr id="3" name="Segnaposto contenuto 2"/>
          <p:cNvSpPr>
            <a:spLocks noGrp="1"/>
          </p:cNvSpPr>
          <p:nvPr>
            <p:ph idx="1"/>
          </p:nvPr>
        </p:nvSpPr>
        <p:spPr>
          <a:xfrm>
            <a:off x="2407024" y="1828800"/>
            <a:ext cx="9157447" cy="5029200"/>
          </a:xfrm>
        </p:spPr>
        <p:txBody>
          <a:bodyPr>
            <a:normAutofit lnSpcReduction="10000"/>
          </a:bodyPr>
          <a:lstStyle/>
          <a:p>
            <a:pPr lvl="0">
              <a:spcBef>
                <a:spcPts val="0"/>
              </a:spcBef>
            </a:pPr>
            <a:r>
              <a:rPr lang="it-IT" sz="1800" b="1" dirty="0">
                <a:solidFill>
                  <a:srgbClr val="000000"/>
                </a:solidFill>
                <a:latin typeface="Tahoma" panose="020B0604030504040204" pitchFamily="34" charset="0"/>
                <a:ea typeface="Tahoma" panose="020B0604030504040204" pitchFamily="34" charset="0"/>
                <a:cs typeface="Tahoma" panose="020B0604030504040204" pitchFamily="34" charset="0"/>
              </a:rPr>
              <a:t>Presentazione e accoglienza.</a:t>
            </a:r>
          </a:p>
          <a:p>
            <a:pPr marL="0" lvl="0" indent="0">
              <a:lnSpc>
                <a:spcPct val="110000"/>
              </a:lnSpc>
              <a:spcBef>
                <a:spcPts val="0"/>
              </a:spcBef>
              <a:buNone/>
            </a:pPr>
            <a:r>
              <a:rPr lang="it-IT" sz="1800" dirty="0">
                <a:solidFill>
                  <a:srgbClr val="000000"/>
                </a:solidFill>
                <a:latin typeface="Tahoma" panose="020B0604030504040204" pitchFamily="34" charset="0"/>
                <a:ea typeface="Tahoma" panose="020B0604030504040204" pitchFamily="34" charset="0"/>
                <a:cs typeface="Tahoma" panose="020B0604030504040204" pitchFamily="34" charset="0"/>
              </a:rPr>
              <a:t>Questa fase è finalizzata ad analizzare, attraverso uno o più colloqui, la natura dei bisogni del soggetto, al fine di rilevare la congruenza tra l’intervento, le attese e i bisogni della persona </a:t>
            </a:r>
          </a:p>
          <a:p>
            <a:pPr marL="0" lvl="0" indent="0">
              <a:spcBef>
                <a:spcPts val="0"/>
              </a:spcBef>
              <a:buNone/>
            </a:pPr>
            <a:endParaRPr lang="it-IT" sz="18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lvl="0">
              <a:spcBef>
                <a:spcPts val="0"/>
              </a:spcBef>
            </a:pPr>
            <a:r>
              <a:rPr lang="it-IT" sz="1800" b="1" dirty="0">
                <a:solidFill>
                  <a:srgbClr val="000000"/>
                </a:solidFill>
                <a:latin typeface="Tahoma" panose="020B0604030504040204" pitchFamily="34" charset="0"/>
                <a:ea typeface="Tahoma" panose="020B0604030504040204" pitchFamily="34" charset="0"/>
                <a:cs typeface="Tahoma" panose="020B0604030504040204" pitchFamily="34" charset="0"/>
              </a:rPr>
              <a:t>Bilancio</a:t>
            </a:r>
          </a:p>
          <a:p>
            <a:pPr marL="0" lvl="0" indent="0">
              <a:lnSpc>
                <a:spcPct val="110000"/>
              </a:lnSpc>
              <a:spcBef>
                <a:spcPts val="0"/>
              </a:spcBef>
              <a:buNone/>
            </a:pPr>
            <a:r>
              <a:rPr lang="it-IT" sz="1800" dirty="0">
                <a:solidFill>
                  <a:srgbClr val="000000"/>
                </a:solidFill>
                <a:latin typeface="Tahoma" panose="020B0604030504040204" pitchFamily="34" charset="0"/>
                <a:ea typeface="Tahoma" panose="020B0604030504040204" pitchFamily="34" charset="0"/>
                <a:cs typeface="Tahoma" panose="020B0604030504040204" pitchFamily="34" charset="0"/>
              </a:rPr>
              <a:t>Recupero, esplorazione,  valorizzazione e rielaborazione, in termini di trasferibilità delle competenze acquisite nelle esperienze di vita personali e professionali, con l’obiettivo di costruire un progetto di sviluppo lavorativo coerente con gli interessi, le competenze, i valori e le scelte di vita della persona e aderente al contesto di riferimento</a:t>
            </a:r>
          </a:p>
          <a:p>
            <a:pPr marL="0" lvl="0" indent="0">
              <a:spcBef>
                <a:spcPts val="0"/>
              </a:spcBef>
              <a:buNone/>
            </a:pPr>
            <a:endParaRPr lang="it-IT" sz="18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lvl="0">
              <a:spcBef>
                <a:spcPts val="0"/>
              </a:spcBef>
            </a:pPr>
            <a:r>
              <a:rPr lang="it-IT" sz="1800" b="1" dirty="0">
                <a:solidFill>
                  <a:srgbClr val="000000"/>
                </a:solidFill>
                <a:latin typeface="Tahoma" panose="020B0604030504040204" pitchFamily="34" charset="0"/>
                <a:ea typeface="Tahoma" panose="020B0604030504040204" pitchFamily="34" charset="0"/>
                <a:cs typeface="Tahoma" panose="020B0604030504040204" pitchFamily="34" charset="0"/>
              </a:rPr>
              <a:t>Definizione del patto formativo</a:t>
            </a:r>
          </a:p>
          <a:p>
            <a:pPr marL="0" lvl="0" indent="0">
              <a:spcBef>
                <a:spcPts val="0"/>
              </a:spcBef>
              <a:buNone/>
            </a:pPr>
            <a:r>
              <a:rPr lang="it-IT" sz="1800" dirty="0">
                <a:solidFill>
                  <a:srgbClr val="000000"/>
                </a:solidFill>
                <a:latin typeface="Tahoma" panose="020B0604030504040204" pitchFamily="34" charset="0"/>
                <a:ea typeface="Tahoma" panose="020B0604030504040204" pitchFamily="34" charset="0"/>
                <a:cs typeface="Tahoma" panose="020B0604030504040204" pitchFamily="34" charset="0"/>
              </a:rPr>
              <a:t>Formalizzazione di una proposta di offerta formativa adeguata</a:t>
            </a:r>
          </a:p>
          <a:p>
            <a:pPr marL="0" lvl="0" indent="0">
              <a:spcBef>
                <a:spcPts val="0"/>
              </a:spcBef>
              <a:buNone/>
            </a:pPr>
            <a:endParaRPr lang="it-IT" sz="1800" b="1"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lvl="0">
              <a:spcBef>
                <a:spcPts val="0"/>
              </a:spcBef>
            </a:pPr>
            <a:r>
              <a:rPr lang="it-IT" sz="1800" b="1" dirty="0">
                <a:solidFill>
                  <a:srgbClr val="000000"/>
                </a:solidFill>
                <a:latin typeface="Tahoma" panose="020B0604030504040204" pitchFamily="34" charset="0"/>
                <a:ea typeface="Tahoma" panose="020B0604030504040204" pitchFamily="34" charset="0"/>
                <a:cs typeface="Tahoma" panose="020B0604030504040204" pitchFamily="34" charset="0"/>
              </a:rPr>
              <a:t>Stesura del dossier personale</a:t>
            </a:r>
          </a:p>
          <a:p>
            <a:pPr marL="0" lvl="0" indent="0">
              <a:lnSpc>
                <a:spcPct val="120000"/>
              </a:lnSpc>
              <a:spcBef>
                <a:spcPts val="0"/>
              </a:spcBef>
              <a:buNone/>
            </a:pPr>
            <a:r>
              <a:rPr lang="it-IT" sz="1800" dirty="0">
                <a:solidFill>
                  <a:srgbClr val="000000"/>
                </a:solidFill>
                <a:latin typeface="Tahoma" panose="020B0604030504040204" pitchFamily="34" charset="0"/>
                <a:ea typeface="Tahoma" panose="020B0604030504040204" pitchFamily="34" charset="0"/>
                <a:cs typeface="Tahoma" panose="020B0604030504040204" pitchFamily="34" charset="0"/>
              </a:rPr>
              <a:t>Redatto in base alla D.P.R. n. 263 del 2012,  strumento flessibile che può essere costantemente aggiornato</a:t>
            </a:r>
            <a:endParaRPr lang="it-IT" sz="1800" b="1"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lvl="0" indent="0">
              <a:buNone/>
            </a:pPr>
            <a:r>
              <a:rPr lang="it-IT" sz="1800" dirty="0">
                <a:solidFill>
                  <a:srgbClr val="595959"/>
                </a:solidFill>
                <a:latin typeface="Tahoma" panose="020B0604030504040204" pitchFamily="34" charset="0"/>
                <a:ea typeface="Tahoma" panose="020B0604030504040204" pitchFamily="34" charset="0"/>
                <a:cs typeface="Tahoma" panose="020B0604030504040204" pitchFamily="34" charset="0"/>
                <a:hlinkClick r:id="rId2"/>
              </a:rPr>
              <a:t>https://ec.europa.eu/migrantskills/#/profile/personal-info/general</a:t>
            </a:r>
            <a:r>
              <a:rPr lang="it-IT" sz="1800" dirty="0">
                <a:solidFill>
                  <a:srgbClr val="595959"/>
                </a:solidFill>
                <a:latin typeface="Tahoma" panose="020B0604030504040204" pitchFamily="34" charset="0"/>
                <a:ea typeface="Tahoma" panose="020B0604030504040204" pitchFamily="34" charset="0"/>
                <a:cs typeface="Tahoma" panose="020B0604030504040204" pitchFamily="34" charset="0"/>
              </a:rPr>
              <a:t> </a:t>
            </a:r>
          </a:p>
          <a:p>
            <a:endParaRPr lang="it-IT" dirty="0"/>
          </a:p>
        </p:txBody>
      </p:sp>
      <p:sp>
        <p:nvSpPr>
          <p:cNvPr id="4" name="Segnaposto testo 3"/>
          <p:cNvSpPr>
            <a:spLocks noGrp="1"/>
          </p:cNvSpPr>
          <p:nvPr>
            <p:ph type="body" sz="half" idx="2"/>
          </p:nvPr>
        </p:nvSpPr>
        <p:spPr>
          <a:xfrm>
            <a:off x="161365" y="1828800"/>
            <a:ext cx="1896035" cy="4343400"/>
          </a:xfrm>
        </p:spPr>
        <p:txBody>
          <a:bodyPr/>
          <a:lstStyle/>
          <a:p>
            <a:r>
              <a:rPr lang="it-IT" sz="36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FASI</a:t>
            </a:r>
            <a:endParaRPr lang="it-IT" sz="3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 xmlns:p14="http://schemas.microsoft.com/office/powerpoint/2010/main" val="156035927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957D25E8-0A19-40C3-8F7B-A1D9061CB0B9}"/>
              </a:ext>
            </a:extLst>
          </p:cNvPr>
          <p:cNvSpPr>
            <a:spLocks noGrp="1"/>
          </p:cNvSpPr>
          <p:nvPr>
            <p:ph type="title"/>
          </p:nvPr>
        </p:nvSpPr>
        <p:spPr/>
        <p:txBody>
          <a:bodyPr>
            <a:normAutofit/>
          </a:bodyPr>
          <a:lstStyle/>
          <a:p>
            <a:r>
              <a:rPr lang="it-IT" b="1" dirty="0">
                <a:solidFill>
                  <a:srgbClr val="FF0000"/>
                </a:solidFill>
                <a:latin typeface="Tahoma" panose="020B0604030504040204" pitchFamily="34" charset="0"/>
                <a:ea typeface="Tahoma" panose="020B0604030504040204" pitchFamily="34" charset="0"/>
                <a:cs typeface="Tahoma" panose="020B0604030504040204" pitchFamily="34" charset="0"/>
              </a:rPr>
              <a:t>LA CHIAVE DELL’ORIENTAMENTO È  IL </a:t>
            </a:r>
            <a:r>
              <a:rPr lang="it-IT" sz="4000" b="1" dirty="0">
                <a:solidFill>
                  <a:srgbClr val="FFC000"/>
                </a:solidFill>
              </a:rPr>
              <a:t>PFI</a:t>
            </a:r>
            <a:endParaRPr lang="it-IT" sz="4000" dirty="0">
              <a:solidFill>
                <a:srgbClr val="FFC000"/>
              </a:solidFill>
            </a:endParaRPr>
          </a:p>
        </p:txBody>
      </p:sp>
      <p:sp>
        <p:nvSpPr>
          <p:cNvPr id="4" name="CasellaDiTesto 3">
            <a:extLst>
              <a:ext uri="{FF2B5EF4-FFF2-40B4-BE49-F238E27FC236}">
                <a16:creationId xmlns="" xmlns:a16="http://schemas.microsoft.com/office/drawing/2014/main" id="{627AC8F3-9F27-43C9-B5BB-601628F8A9AE}"/>
              </a:ext>
            </a:extLst>
          </p:cNvPr>
          <p:cNvSpPr txBox="1"/>
          <p:nvPr/>
        </p:nvSpPr>
        <p:spPr>
          <a:xfrm>
            <a:off x="590014" y="1964355"/>
            <a:ext cx="11268075" cy="4462760"/>
          </a:xfrm>
          <a:prstGeom prst="rect">
            <a:avLst/>
          </a:prstGeom>
          <a:noFill/>
        </p:spPr>
        <p:txBody>
          <a:bodyPr wrap="square">
            <a:spAutoFit/>
          </a:bodyPr>
          <a:lstStyle/>
          <a:p>
            <a:pPr>
              <a:lnSpc>
                <a:spcPct val="150000"/>
              </a:lnSpc>
            </a:pPr>
            <a:r>
              <a:rPr lang="it-IT" sz="2400" dirty="0">
                <a:latin typeface="Tahoma" panose="020B0604030504040204" pitchFamily="34" charset="0"/>
                <a:ea typeface="Tahoma" panose="020B0604030504040204" pitchFamily="34" charset="0"/>
                <a:cs typeface="Tahoma" panose="020B0604030504040204" pitchFamily="34" charset="0"/>
              </a:rPr>
              <a:t>Gli iscritti, seguono </a:t>
            </a:r>
            <a:r>
              <a:rPr lang="it-IT" sz="2400" b="1" dirty="0">
                <a:latin typeface="Tahoma" panose="020B0604030504040204" pitchFamily="34" charset="0"/>
                <a:ea typeface="Tahoma" panose="020B0604030504040204" pitchFamily="34" charset="0"/>
                <a:cs typeface="Tahoma" panose="020B0604030504040204" pitchFamily="34" charset="0"/>
              </a:rPr>
              <a:t>Percorsi di Studio Personalizzati (PSP), </a:t>
            </a:r>
            <a:r>
              <a:rPr lang="it-IT" sz="2400" dirty="0">
                <a:latin typeface="Tahoma" panose="020B0604030504040204" pitchFamily="34" charset="0"/>
                <a:ea typeface="Tahoma" panose="020B0604030504040204" pitchFamily="34" charset="0"/>
                <a:cs typeface="Tahoma" panose="020B0604030504040204" pitchFamily="34" charset="0"/>
              </a:rPr>
              <a:t>definiti durante la stesura e l’aggiornamento continuo del </a:t>
            </a:r>
            <a:r>
              <a:rPr lang="it-IT" sz="2400" b="1" dirty="0">
                <a:latin typeface="Tahoma" panose="020B0604030504040204" pitchFamily="34" charset="0"/>
                <a:ea typeface="Tahoma" panose="020B0604030504040204" pitchFamily="34" charset="0"/>
                <a:cs typeface="Tahoma" panose="020B0604030504040204" pitchFamily="34" charset="0"/>
              </a:rPr>
              <a:t>DOSSIER PERSONALE </a:t>
            </a:r>
            <a:r>
              <a:rPr lang="it-IT" sz="2400" dirty="0">
                <a:latin typeface="Tahoma" panose="020B0604030504040204" pitchFamily="34" charset="0"/>
                <a:ea typeface="Tahoma" panose="020B0604030504040204" pitchFamily="34" charset="0"/>
                <a:cs typeface="Tahoma" panose="020B0604030504040204" pitchFamily="34" charset="0"/>
              </a:rPr>
              <a:t>per la elaborazione  del </a:t>
            </a:r>
            <a:r>
              <a:rPr lang="it-IT" sz="2400" b="1" dirty="0">
                <a:latin typeface="Tahoma" panose="020B0604030504040204" pitchFamily="34" charset="0"/>
                <a:ea typeface="Tahoma" panose="020B0604030504040204" pitchFamily="34" charset="0"/>
                <a:cs typeface="Tahoma" panose="020B0604030504040204" pitchFamily="34" charset="0"/>
              </a:rPr>
              <a:t>Patto Formativo individuale (PFI), </a:t>
            </a:r>
            <a:r>
              <a:rPr lang="it-IT" sz="2400" dirty="0">
                <a:latin typeface="Tahoma" panose="020B0604030504040204" pitchFamily="34" charset="0"/>
                <a:ea typeface="Tahoma" panose="020B0604030504040204" pitchFamily="34" charset="0"/>
                <a:cs typeface="Tahoma" panose="020B0604030504040204" pitchFamily="34" charset="0"/>
              </a:rPr>
              <a:t>attraverso il quale si tenta  di dar loro la possibilità di riannodare i fili della propria esistenza per reinventare se stessi e andare avanti.</a:t>
            </a:r>
          </a:p>
          <a:p>
            <a:endParaRPr lang="it-IT" sz="1400" dirty="0" smtClean="0">
              <a:latin typeface="Tahoma" panose="020B0604030504040204" pitchFamily="34" charset="0"/>
              <a:ea typeface="Tahoma" panose="020B0604030504040204" pitchFamily="34" charset="0"/>
              <a:cs typeface="Tahoma" panose="020B0604030504040204" pitchFamily="34" charset="0"/>
            </a:endParaRPr>
          </a:p>
          <a:p>
            <a:endParaRPr lang="it-IT" sz="1400" dirty="0" smtClean="0">
              <a:latin typeface="Tahoma" panose="020B0604030504040204" pitchFamily="34" charset="0"/>
              <a:ea typeface="Tahoma" panose="020B0604030504040204" pitchFamily="34" charset="0"/>
              <a:cs typeface="Tahoma" panose="020B0604030504040204" pitchFamily="34" charset="0"/>
            </a:endParaRPr>
          </a:p>
          <a:p>
            <a:r>
              <a:rPr lang="it-IT" sz="1400" dirty="0" smtClean="0">
                <a:latin typeface="Tahoma" panose="020B0604030504040204" pitchFamily="34" charset="0"/>
                <a:ea typeface="Tahoma" panose="020B0604030504040204" pitchFamily="34" charset="0"/>
                <a:cs typeface="Tahoma" panose="020B0604030504040204" pitchFamily="34" charset="0"/>
              </a:rPr>
              <a:t>ESEMPIO </a:t>
            </a:r>
            <a:r>
              <a:rPr lang="it-IT" sz="1400" dirty="0">
                <a:latin typeface="Tahoma" panose="020B0604030504040204" pitchFamily="34" charset="0"/>
                <a:ea typeface="Tahoma" panose="020B0604030504040204" pitchFamily="34" charset="0"/>
                <a:cs typeface="Tahoma" panose="020B0604030504040204" pitchFamily="34" charset="0"/>
              </a:rPr>
              <a:t>DI DOSSIER PERSONALE PER L'IDA</a:t>
            </a:r>
          </a:p>
          <a:p>
            <a:r>
              <a:rPr lang="it-IT" sz="1400" dirty="0">
                <a:latin typeface="Tahoma" panose="020B0604030504040204" pitchFamily="34" charset="0"/>
                <a:ea typeface="Tahoma" panose="020B0604030504040204" pitchFamily="34" charset="0"/>
                <a:cs typeface="Tahoma" panose="020B0604030504040204" pitchFamily="34" charset="0"/>
              </a:rPr>
              <a:t>(LIBRETTO PERSONALE)</a:t>
            </a:r>
          </a:p>
          <a:p>
            <a:r>
              <a:rPr lang="it-IT" sz="1400" dirty="0">
                <a:latin typeface="Tahoma" panose="020B0604030504040204" pitchFamily="34" charset="0"/>
                <a:ea typeface="Tahoma" panose="020B0604030504040204" pitchFamily="34" charset="0"/>
                <a:cs typeface="Tahoma" panose="020B0604030504040204" pitchFamily="34" charset="0"/>
              </a:rPr>
              <a:t>DEL CORSISTA :</a:t>
            </a:r>
            <a:br>
              <a:rPr lang="it-IT" sz="1400" dirty="0">
                <a:latin typeface="Tahoma" panose="020B0604030504040204" pitchFamily="34" charset="0"/>
                <a:ea typeface="Tahoma" panose="020B0604030504040204" pitchFamily="34" charset="0"/>
                <a:cs typeface="Tahoma" panose="020B0604030504040204" pitchFamily="34" charset="0"/>
              </a:rPr>
            </a:br>
            <a:r>
              <a:rPr lang="it-IT" sz="1400" dirty="0">
                <a:latin typeface="Tahoma" panose="020B0604030504040204" pitchFamily="34" charset="0"/>
                <a:ea typeface="Tahoma" panose="020B0604030504040204" pitchFamily="34" charset="0"/>
                <a:cs typeface="Tahoma" panose="020B0604030504040204" pitchFamily="34" charset="0"/>
              </a:rPr>
              <a:t>https://accorcia.to/23ma \drive.google.com/file/d/1poQWEIXz2GILBMhOTP3vswqeLPbQpp-m/</a:t>
            </a:r>
            <a:r>
              <a:rPr lang="it-IT" sz="1400" dirty="0" err="1">
                <a:latin typeface="Tahoma" panose="020B0604030504040204" pitchFamily="34" charset="0"/>
                <a:ea typeface="Tahoma" panose="020B0604030504040204" pitchFamily="34" charset="0"/>
                <a:cs typeface="Tahoma" panose="020B0604030504040204" pitchFamily="34" charset="0"/>
              </a:rPr>
              <a:t>view</a:t>
            </a:r>
            <a:endParaRPr lang="it-IT" sz="1400" dirty="0">
              <a:latin typeface="Tahoma" panose="020B0604030504040204" pitchFamily="34" charset="0"/>
              <a:ea typeface="Tahoma" panose="020B0604030504040204" pitchFamily="34" charset="0"/>
              <a:cs typeface="Tahoma" panose="020B0604030504040204" pitchFamily="34" charset="0"/>
            </a:endParaRPr>
          </a:p>
          <a:p>
            <a:endParaRPr lang="it-IT"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 xmlns:p14="http://schemas.microsoft.com/office/powerpoint/2010/main" val="149225435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a 5">
            <a:extLst>
              <a:ext uri="{FF2B5EF4-FFF2-40B4-BE49-F238E27FC236}">
                <a16:creationId xmlns="" xmlns:a16="http://schemas.microsoft.com/office/drawing/2014/main" id="{6E0621A1-B731-4AF8-BCC0-3403724C821D}"/>
              </a:ext>
            </a:extLst>
          </p:cNvPr>
          <p:cNvGraphicFramePr/>
          <p:nvPr>
            <p:extLst>
              <p:ext uri="{D42A27DB-BD31-4B8C-83A1-F6EECF244321}">
                <p14:modId xmlns="" xmlns:p14="http://schemas.microsoft.com/office/powerpoint/2010/main" val="1232292468"/>
              </p:ext>
            </p:extLst>
          </p:nvPr>
        </p:nvGraphicFramePr>
        <p:xfrm>
          <a:off x="2590800" y="2052322"/>
          <a:ext cx="7183120" cy="37507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337477872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6680" y="296214"/>
            <a:ext cx="12169140" cy="1026250"/>
          </a:xfrm>
        </p:spPr>
        <p:txBody>
          <a:bodyPr rtlCol="0"/>
          <a:lstStyle/>
          <a:p>
            <a:pPr rtl="0"/>
            <a:r>
              <a:rPr lang="it-IT" b="1" dirty="0">
                <a:solidFill>
                  <a:srgbClr val="FF0000"/>
                </a:solidFill>
                <a:latin typeface="Tahoma" panose="020B0604030504040204" pitchFamily="34" charset="0"/>
                <a:ea typeface="Tahoma" panose="020B0604030504040204" pitchFamily="34" charset="0"/>
                <a:cs typeface="Tahoma" panose="020B0604030504040204" pitchFamily="34" charset="0"/>
              </a:rPr>
              <a:t>PERCORSI DI AMPLIAMENTO DELL’OFFERTA FORMATIVA</a:t>
            </a:r>
          </a:p>
        </p:txBody>
      </p:sp>
      <p:sp>
        <p:nvSpPr>
          <p:cNvPr id="14" name="Segnaposto contenuto 13"/>
          <p:cNvSpPr>
            <a:spLocks noGrp="1"/>
          </p:cNvSpPr>
          <p:nvPr>
            <p:ph sz="half" idx="2"/>
          </p:nvPr>
        </p:nvSpPr>
        <p:spPr>
          <a:xfrm>
            <a:off x="106680" y="1686562"/>
            <a:ext cx="11877040" cy="5009515"/>
          </a:xfrm>
        </p:spPr>
        <p:txBody>
          <a:bodyPr rtlCol="0">
            <a:noAutofit/>
          </a:bodyPr>
          <a:lstStyle/>
          <a:p>
            <a:pPr marL="0" indent="0">
              <a:buNone/>
            </a:pPr>
            <a:r>
              <a:rPr lang="it-IT" sz="2200" dirty="0">
                <a:latin typeface="Tahoma" panose="020B0604030504040204" pitchFamily="34" charset="0"/>
                <a:ea typeface="Tahoma" panose="020B0604030504040204" pitchFamily="34" charset="0"/>
                <a:cs typeface="Tahoma" panose="020B0604030504040204" pitchFamily="34" charset="0"/>
              </a:rPr>
              <a:t>Il </a:t>
            </a:r>
            <a:r>
              <a:rPr lang="it-IT" sz="2200" b="1" dirty="0">
                <a:latin typeface="Tahoma" panose="020B0604030504040204" pitchFamily="34" charset="0"/>
                <a:ea typeface="Tahoma" panose="020B0604030504040204" pitchFamily="34" charset="0"/>
                <a:cs typeface="Tahoma" panose="020B0604030504040204" pitchFamily="34" charset="0"/>
              </a:rPr>
              <a:t>CPIA </a:t>
            </a:r>
          </a:p>
          <a:p>
            <a:pPr>
              <a:lnSpc>
                <a:spcPct val="120000"/>
              </a:lnSpc>
            </a:pPr>
            <a:r>
              <a:rPr lang="it-IT" sz="2200" b="1" dirty="0">
                <a:latin typeface="Tahoma" panose="020B0604030504040204" pitchFamily="34" charset="0"/>
                <a:ea typeface="Tahoma" panose="020B0604030504040204" pitchFamily="34" charset="0"/>
                <a:cs typeface="Tahoma" panose="020B0604030504040204" pitchFamily="34" charset="0"/>
              </a:rPr>
              <a:t>stipula</a:t>
            </a:r>
            <a:r>
              <a:rPr lang="it-IT" sz="2200" dirty="0">
                <a:latin typeface="Tahoma" panose="020B0604030504040204" pitchFamily="34" charset="0"/>
                <a:ea typeface="Tahoma" panose="020B0604030504040204" pitchFamily="34" charset="0"/>
                <a:cs typeface="Tahoma" panose="020B0604030504040204" pitchFamily="34" charset="0"/>
              </a:rPr>
              <a:t> </a:t>
            </a:r>
            <a:r>
              <a:rPr lang="it-IT" sz="2200" b="1" dirty="0">
                <a:latin typeface="Tahoma" panose="020B0604030504040204" pitchFamily="34" charset="0"/>
                <a:ea typeface="Tahoma" panose="020B0604030504040204" pitchFamily="34" charset="0"/>
                <a:cs typeface="Tahoma" panose="020B0604030504040204" pitchFamily="34" charset="0"/>
              </a:rPr>
              <a:t>convenzioni</a:t>
            </a:r>
            <a:r>
              <a:rPr lang="it-IT" sz="2200" dirty="0">
                <a:latin typeface="Tahoma" panose="020B0604030504040204" pitchFamily="34" charset="0"/>
                <a:ea typeface="Tahoma" panose="020B0604030504040204" pitchFamily="34" charset="0"/>
                <a:cs typeface="Tahoma" panose="020B0604030504040204" pitchFamily="34" charset="0"/>
              </a:rPr>
              <a:t> /</a:t>
            </a:r>
            <a:r>
              <a:rPr lang="it-IT" sz="2200" b="1" dirty="0">
                <a:latin typeface="Tahoma" panose="020B0604030504040204" pitchFamily="34" charset="0"/>
                <a:ea typeface="Tahoma" panose="020B0604030504040204" pitchFamily="34" charset="0"/>
                <a:cs typeface="Tahoma" panose="020B0604030504040204" pitchFamily="34" charset="0"/>
              </a:rPr>
              <a:t>partenariati</a:t>
            </a:r>
            <a:r>
              <a:rPr lang="it-IT" sz="2200" dirty="0">
                <a:latin typeface="Tahoma" panose="020B0604030504040204" pitchFamily="34" charset="0"/>
                <a:ea typeface="Tahoma" panose="020B0604030504040204" pitchFamily="34" charset="0"/>
                <a:cs typeface="Tahoma" panose="020B0604030504040204" pitchFamily="34" charset="0"/>
              </a:rPr>
              <a:t> con enti pubblici o privati, o persone fisiche o giuridiche, con enti locali e con le diverse realtà istituzionali, culturali, sociali ed economiche operanti del territorio</a:t>
            </a:r>
          </a:p>
          <a:p>
            <a:pPr>
              <a:lnSpc>
                <a:spcPct val="110000"/>
              </a:lnSpc>
            </a:pPr>
            <a:r>
              <a:rPr lang="it-IT" sz="2200" b="1" dirty="0">
                <a:latin typeface="Tahoma" panose="020B0604030504040204" pitchFamily="34" charset="0"/>
                <a:ea typeface="Tahoma" panose="020B0604030504040204" pitchFamily="34" charset="0"/>
                <a:cs typeface="Tahoma" panose="020B0604030504040204" pitchFamily="34" charset="0"/>
              </a:rPr>
              <a:t>promuove</a:t>
            </a:r>
            <a:r>
              <a:rPr lang="it-IT" sz="2200" dirty="0">
                <a:latin typeface="Tahoma" panose="020B0604030504040204" pitchFamily="34" charset="0"/>
                <a:ea typeface="Tahoma" panose="020B0604030504040204" pitchFamily="34" charset="0"/>
                <a:cs typeface="Tahoma" panose="020B0604030504040204" pitchFamily="34" charset="0"/>
              </a:rPr>
              <a:t> iniziative volte all’ampliamento dell’offerta formativa per migliorare le competenze degli studenti, il pensiero computazionale, l'utilizzo critico e consapevole delle nuove tecnologie</a:t>
            </a:r>
          </a:p>
          <a:p>
            <a:pPr marL="0" indent="0">
              <a:buNone/>
            </a:pPr>
            <a:r>
              <a:rPr lang="it-IT" sz="2200" dirty="0">
                <a:latin typeface="Tahoma" panose="020B0604030504040204" pitchFamily="34" charset="0"/>
                <a:ea typeface="Tahoma" panose="020B0604030504040204" pitchFamily="34" charset="0"/>
                <a:cs typeface="Tahoma" panose="020B0604030504040204" pitchFamily="34" charset="0"/>
              </a:rPr>
              <a:t>IL </a:t>
            </a:r>
            <a:r>
              <a:rPr lang="it-IT" sz="2200" b="1" dirty="0">
                <a:latin typeface="Tahoma" panose="020B0604030504040204" pitchFamily="34" charset="0"/>
                <a:ea typeface="Tahoma" panose="020B0604030504040204" pitchFamily="34" charset="0"/>
                <a:cs typeface="Tahoma" panose="020B0604030504040204" pitchFamily="34" charset="0"/>
              </a:rPr>
              <a:t>CPIA</a:t>
            </a:r>
            <a:r>
              <a:rPr lang="it-IT" sz="2200" dirty="0">
                <a:latin typeface="Tahoma" panose="020B0604030504040204" pitchFamily="34" charset="0"/>
                <a:ea typeface="Tahoma" panose="020B0604030504040204" pitchFamily="34" charset="0"/>
                <a:cs typeface="Tahoma" panose="020B0604030504040204" pitchFamily="34" charset="0"/>
              </a:rPr>
              <a:t> </a:t>
            </a:r>
            <a:r>
              <a:rPr lang="it-IT" sz="2200" b="1" dirty="0">
                <a:latin typeface="Tahoma" panose="020B0604030504040204" pitchFamily="34" charset="0"/>
                <a:ea typeface="Tahoma" panose="020B0604030504040204" pitchFamily="34" charset="0"/>
                <a:cs typeface="Tahoma" panose="020B0604030504040204" pitchFamily="34" charset="0"/>
              </a:rPr>
              <a:t>organizza</a:t>
            </a:r>
            <a:r>
              <a:rPr lang="it-IT" sz="2200" dirty="0">
                <a:latin typeface="Tahoma" panose="020B0604030504040204" pitchFamily="34" charset="0"/>
                <a:ea typeface="Tahoma" panose="020B0604030504040204" pitchFamily="34" charset="0"/>
                <a:cs typeface="Tahoma" panose="020B0604030504040204" pitchFamily="34" charset="0"/>
              </a:rPr>
              <a:t>, ricorrendo anche ad esperti esterni, </a:t>
            </a:r>
            <a:r>
              <a:rPr lang="it-IT" sz="2200" b="1" dirty="0">
                <a:latin typeface="Tahoma" panose="020B0604030504040204" pitchFamily="34" charset="0"/>
                <a:ea typeface="Tahoma" panose="020B0604030504040204" pitchFamily="34" charset="0"/>
                <a:cs typeface="Tahoma" panose="020B0604030504040204" pitchFamily="34" charset="0"/>
              </a:rPr>
              <a:t>corsi non formali </a:t>
            </a:r>
            <a:r>
              <a:rPr lang="it-IT" sz="2200" dirty="0">
                <a:latin typeface="Tahoma" panose="020B0604030504040204" pitchFamily="34" charset="0"/>
                <a:ea typeface="Tahoma" panose="020B0604030504040204" pitchFamily="34" charset="0"/>
                <a:cs typeface="Tahoma" panose="020B0604030504040204" pitchFamily="34" charset="0"/>
              </a:rPr>
              <a:t>finalizzati:</a:t>
            </a:r>
          </a:p>
          <a:p>
            <a:r>
              <a:rPr lang="it-IT" sz="2200" dirty="0">
                <a:latin typeface="Tahoma" panose="020B0604030504040204" pitchFamily="34" charset="0"/>
                <a:ea typeface="Tahoma" panose="020B0604030504040204" pitchFamily="34" charset="0"/>
                <a:cs typeface="Tahoma" panose="020B0604030504040204" pitchFamily="34" charset="0"/>
              </a:rPr>
              <a:t>a migliorare le competenze </a:t>
            </a:r>
            <a:r>
              <a:rPr lang="it-IT" sz="2200" b="1" dirty="0">
                <a:latin typeface="Tahoma" panose="020B0604030504040204" pitchFamily="34" charset="0"/>
                <a:ea typeface="Tahoma" panose="020B0604030504040204" pitchFamily="34" charset="0"/>
                <a:cs typeface="Tahoma" panose="020B0604030504040204" pitchFamily="34" charset="0"/>
              </a:rPr>
              <a:t>digitali</a:t>
            </a:r>
            <a:r>
              <a:rPr lang="it-IT" sz="2200" dirty="0">
                <a:latin typeface="Tahoma" panose="020B0604030504040204" pitchFamily="34" charset="0"/>
                <a:ea typeface="Tahoma" panose="020B0604030504040204" pitchFamily="34" charset="0"/>
                <a:cs typeface="Tahoma" panose="020B0604030504040204" pitchFamily="34" charset="0"/>
              </a:rPr>
              <a:t>, </a:t>
            </a:r>
            <a:r>
              <a:rPr lang="it-IT" sz="2200" b="1" dirty="0">
                <a:latin typeface="Tahoma" panose="020B0604030504040204" pitchFamily="34" charset="0"/>
                <a:ea typeface="Tahoma" panose="020B0604030504040204" pitchFamily="34" charset="0"/>
                <a:cs typeface="Tahoma" panose="020B0604030504040204" pitchFamily="34" charset="0"/>
              </a:rPr>
              <a:t>linguistiche</a:t>
            </a:r>
            <a:r>
              <a:rPr lang="it-IT" sz="2200" dirty="0">
                <a:latin typeface="Tahoma" panose="020B0604030504040204" pitchFamily="34" charset="0"/>
                <a:ea typeface="Tahoma" panose="020B0604030504040204" pitchFamily="34" charset="0"/>
                <a:cs typeface="Tahoma" panose="020B0604030504040204" pitchFamily="34" charset="0"/>
              </a:rPr>
              <a:t>, </a:t>
            </a:r>
            <a:r>
              <a:rPr lang="it-IT" sz="2200" b="1" dirty="0">
                <a:latin typeface="Tahoma" panose="020B0604030504040204" pitchFamily="34" charset="0"/>
                <a:ea typeface="Tahoma" panose="020B0604030504040204" pitchFamily="34" charset="0"/>
                <a:cs typeface="Tahoma" panose="020B0604030504040204" pitchFamily="34" charset="0"/>
              </a:rPr>
              <a:t>matematiche</a:t>
            </a:r>
            <a:r>
              <a:rPr lang="it-IT" sz="2200" dirty="0">
                <a:latin typeface="Tahoma" panose="020B0604030504040204" pitchFamily="34" charset="0"/>
                <a:ea typeface="Tahoma" panose="020B0604030504040204" pitchFamily="34" charset="0"/>
                <a:cs typeface="Tahoma" panose="020B0604030504040204" pitchFamily="34" charset="0"/>
              </a:rPr>
              <a:t>, </a:t>
            </a:r>
            <a:r>
              <a:rPr lang="it-IT" sz="2200" b="1" dirty="0">
                <a:latin typeface="Tahoma" panose="020B0604030504040204" pitchFamily="34" charset="0"/>
                <a:ea typeface="Tahoma" panose="020B0604030504040204" pitchFamily="34" charset="0"/>
                <a:cs typeface="Tahoma" panose="020B0604030504040204" pitchFamily="34" charset="0"/>
              </a:rPr>
              <a:t>finanziarie</a:t>
            </a:r>
            <a:r>
              <a:rPr lang="it-IT" sz="2200" dirty="0">
                <a:latin typeface="Tahoma" panose="020B0604030504040204" pitchFamily="34" charset="0"/>
                <a:ea typeface="Tahoma" panose="020B0604030504040204" pitchFamily="34" charset="0"/>
                <a:cs typeface="Tahoma" panose="020B0604030504040204" pitchFamily="34" charset="0"/>
              </a:rPr>
              <a:t> </a:t>
            </a:r>
          </a:p>
          <a:p>
            <a:r>
              <a:rPr lang="it-IT" sz="2200" dirty="0">
                <a:latin typeface="Tahoma" panose="020B0604030504040204" pitchFamily="34" charset="0"/>
                <a:ea typeface="Tahoma" panose="020B0604030504040204" pitchFamily="34" charset="0"/>
                <a:cs typeface="Tahoma" panose="020B0604030504040204" pitchFamily="34" charset="0"/>
              </a:rPr>
              <a:t>a potenziare ed implementare l’alfabetizzazione funzionale della popolazione adulta </a:t>
            </a:r>
          </a:p>
        </p:txBody>
      </p:sp>
    </p:spTree>
    <p:extLst>
      <p:ext uri="{BB962C8B-B14F-4D97-AF65-F5344CB8AC3E}">
        <p14:creationId xmlns="" xmlns:p14="http://schemas.microsoft.com/office/powerpoint/2010/main" val="73711889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r"/>
            <a:r>
              <a:rPr lang="it-IT" sz="4000" b="1" dirty="0">
                <a:solidFill>
                  <a:srgbClr val="FF0000"/>
                </a:solidFill>
                <a:latin typeface="Tahoma" panose="020B0604030504040204" pitchFamily="34" charset="0"/>
                <a:ea typeface="Tahoma" panose="020B0604030504040204" pitchFamily="34" charset="0"/>
                <a:cs typeface="Tahoma" panose="020B0604030504040204" pitchFamily="34" charset="0"/>
              </a:rPr>
              <a:t>PROGETTI NAZIONALI CON LA RETE RIDAP </a:t>
            </a:r>
            <a:r>
              <a:rPr lang="it-IT" sz="4000" dirty="0">
                <a:solidFill>
                  <a:srgbClr val="595959"/>
                </a:solidFill>
                <a:latin typeface="Tahoma" panose="020B0604030504040204" pitchFamily="34" charset="0"/>
                <a:ea typeface="Tahoma" panose="020B0604030504040204" pitchFamily="34" charset="0"/>
                <a:cs typeface="Tahoma" panose="020B0604030504040204" pitchFamily="34" charset="0"/>
              </a:rPr>
              <a:t>NAZI</a:t>
            </a:r>
            <a:r>
              <a:rPr lang="it-IT" sz="2400" dirty="0">
                <a:solidFill>
                  <a:srgbClr val="595959"/>
                </a:solidFill>
                <a:latin typeface="Tahoma" panose="020B0604030504040204" pitchFamily="34" charset="0"/>
                <a:ea typeface="Tahoma" panose="020B0604030504040204" pitchFamily="34" charset="0"/>
                <a:cs typeface="Tahoma" panose="020B0604030504040204" pitchFamily="34" charset="0"/>
              </a:rPr>
              <a:t> EDUFINCPIA </a:t>
            </a:r>
            <a:r>
              <a:rPr lang="it-IT" sz="4000" dirty="0">
                <a:solidFill>
                  <a:srgbClr val="595959"/>
                </a:solidFill>
              </a:rPr>
              <a:t>O</a:t>
            </a:r>
            <a:endParaRPr lang="it-IT" dirty="0"/>
          </a:p>
        </p:txBody>
      </p:sp>
      <p:sp>
        <p:nvSpPr>
          <p:cNvPr id="4" name="Segnaposto contenuto 3"/>
          <p:cNvSpPr>
            <a:spLocks noGrp="1"/>
          </p:cNvSpPr>
          <p:nvPr>
            <p:ph idx="1"/>
          </p:nvPr>
        </p:nvSpPr>
        <p:spPr>
          <a:xfrm>
            <a:off x="215155" y="1547458"/>
            <a:ext cx="10327341" cy="5310542"/>
          </a:xfrm>
        </p:spPr>
        <p:txBody>
          <a:bodyPr>
            <a:normAutofit/>
          </a:bodyPr>
          <a:lstStyle/>
          <a:p>
            <a:pPr marL="0" indent="0">
              <a:buNone/>
            </a:pPr>
            <a:r>
              <a:rPr lang="it-IT" sz="3600" b="1" dirty="0">
                <a:solidFill>
                  <a:srgbClr val="FF0000"/>
                </a:solidFill>
                <a:latin typeface="Tahoma" panose="020B0604030504040204" pitchFamily="34" charset="0"/>
                <a:ea typeface="Tahoma" panose="020B0604030504040204" pitchFamily="34" charset="0"/>
                <a:cs typeface="Tahoma" panose="020B0604030504040204" pitchFamily="34" charset="0"/>
              </a:rPr>
              <a:t>   </a:t>
            </a:r>
          </a:p>
          <a:p>
            <a:pPr marL="0" indent="0">
              <a:buNone/>
            </a:pPr>
            <a:endParaRPr lang="it-IT" sz="3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it-IT" sz="3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it-IT" sz="3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it-IT" sz="3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r">
              <a:buNone/>
            </a:pPr>
            <a:r>
              <a:rPr lang="it-IT" sz="3600" b="1" dirty="0">
                <a:solidFill>
                  <a:srgbClr val="FF0000"/>
                </a:solidFill>
                <a:latin typeface="Tahoma" panose="020B0604030504040204" pitchFamily="34" charset="0"/>
                <a:ea typeface="Tahoma" panose="020B0604030504040204" pitchFamily="34" charset="0"/>
                <a:cs typeface="Tahoma" panose="020B0604030504040204" pitchFamily="34" charset="0"/>
              </a:rPr>
              <a:t>RETE SPORTELLI AMICI                                                        </a:t>
            </a:r>
          </a:p>
        </p:txBody>
      </p:sp>
      <p:pic>
        <p:nvPicPr>
          <p:cNvPr id="5" name="Immagine 4"/>
          <p:cNvPicPr>
            <a:picLocks noChangeAspect="1"/>
          </p:cNvPicPr>
          <p:nvPr/>
        </p:nvPicPr>
        <p:blipFill>
          <a:blip r:embed="rId2"/>
          <a:stretch>
            <a:fillRect/>
          </a:stretch>
        </p:blipFill>
        <p:spPr>
          <a:xfrm>
            <a:off x="1" y="1750290"/>
            <a:ext cx="18173751" cy="7821846"/>
          </a:xfrm>
          <a:prstGeom prst="rect">
            <a:avLst/>
          </a:prstGeom>
        </p:spPr>
      </p:pic>
    </p:spTree>
    <p:extLst>
      <p:ext uri="{BB962C8B-B14F-4D97-AF65-F5344CB8AC3E}">
        <p14:creationId xmlns="" xmlns:p14="http://schemas.microsoft.com/office/powerpoint/2010/main" val="13061933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7882" y="103033"/>
            <a:ext cx="11754118" cy="1210613"/>
          </a:xfrm>
        </p:spPr>
        <p:txBody>
          <a:bodyPr/>
          <a:lstStyle/>
          <a:p>
            <a:pPr algn="ctr"/>
            <a:r>
              <a:rPr lang="it-IT" b="1" dirty="0" smtClean="0">
                <a:solidFill>
                  <a:srgbClr val="FF0000"/>
                </a:solidFill>
                <a:latin typeface="Tahoma" panose="020B0604030504040204" pitchFamily="34" charset="0"/>
                <a:ea typeface="Tahoma" panose="020B0604030504040204" pitchFamily="34" charset="0"/>
                <a:cs typeface="Tahoma" panose="020B0604030504040204" pitchFamily="34" charset="0"/>
              </a:rPr>
              <a:t>EDUFINCPIA (educazione finanziaria nei CPIA) PREMESSA</a:t>
            </a:r>
            <a:endParaRPr lang="it-IT"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Segnaposto contenuto 2"/>
          <p:cNvSpPr>
            <a:spLocks noGrp="1"/>
          </p:cNvSpPr>
          <p:nvPr>
            <p:ph idx="1"/>
          </p:nvPr>
        </p:nvSpPr>
        <p:spPr>
          <a:xfrm>
            <a:off x="206063" y="1841678"/>
            <a:ext cx="11835684" cy="4855336"/>
          </a:xfrm>
        </p:spPr>
        <p:txBody>
          <a:bodyPr>
            <a:normAutofit/>
          </a:bodyPr>
          <a:lstStyle/>
          <a:p>
            <a:pPr marL="0" indent="0">
              <a:lnSpc>
                <a:spcPct val="150000"/>
              </a:lnSpc>
              <a:buNone/>
            </a:pPr>
            <a:r>
              <a:rPr lang="it-IT" sz="2000" dirty="0">
                <a:solidFill>
                  <a:srgbClr val="333333"/>
                </a:solidFill>
                <a:latin typeface="Tahoma" panose="020B0604030504040204" pitchFamily="34" charset="0"/>
                <a:ea typeface="Tahoma" panose="020B0604030504040204" pitchFamily="34" charset="0"/>
                <a:cs typeface="Tahoma" panose="020B0604030504040204" pitchFamily="34" charset="0"/>
              </a:rPr>
              <a:t>Il Progetto </a:t>
            </a:r>
            <a:r>
              <a:rPr lang="it-IT" sz="2000" dirty="0" smtClean="0">
                <a:solidFill>
                  <a:srgbClr val="333333"/>
                </a:solidFill>
                <a:latin typeface="Tahoma" panose="020B0604030504040204" pitchFamily="34" charset="0"/>
                <a:ea typeface="Tahoma" panose="020B0604030504040204" pitchFamily="34" charset="0"/>
                <a:cs typeface="Tahoma" panose="020B0604030504040204" pitchFamily="34" charset="0"/>
              </a:rPr>
              <a:t> è nato per contrastare </a:t>
            </a:r>
            <a:r>
              <a:rPr lang="it-IT" sz="2000" dirty="0">
                <a:solidFill>
                  <a:srgbClr val="333333"/>
                </a:solidFill>
                <a:latin typeface="Tahoma" panose="020B0604030504040204" pitchFamily="34" charset="0"/>
                <a:ea typeface="Tahoma" panose="020B0604030504040204" pitchFamily="34" charset="0"/>
                <a:cs typeface="Tahoma" panose="020B0604030504040204" pitchFamily="34" charset="0"/>
              </a:rPr>
              <a:t>il deficit educativo della popolazione adulta nel campo dell'educazione finanziaria, anche in considerazione delle disposizioni della legge 15 del </a:t>
            </a:r>
            <a:r>
              <a:rPr lang="it-IT" sz="2000" dirty="0" smtClean="0">
                <a:solidFill>
                  <a:srgbClr val="333333"/>
                </a:solidFill>
                <a:latin typeface="Tahoma" panose="020B0604030504040204" pitchFamily="34" charset="0"/>
                <a:ea typeface="Tahoma" panose="020B0604030504040204" pitchFamily="34" charset="0"/>
                <a:cs typeface="Tahoma" panose="020B0604030504040204" pitchFamily="34" charset="0"/>
              </a:rPr>
              <a:t>2017  </a:t>
            </a:r>
          </a:p>
          <a:p>
            <a:pPr marL="0" indent="0">
              <a:lnSpc>
                <a:spcPct val="150000"/>
              </a:lnSpc>
              <a:buNone/>
            </a:pPr>
            <a:r>
              <a:rPr lang="it-IT" sz="2000" dirty="0">
                <a:solidFill>
                  <a:srgbClr val="333333"/>
                </a:solidFill>
                <a:latin typeface="Tahoma" panose="020B0604030504040204" pitchFamily="34" charset="0"/>
                <a:ea typeface="Tahoma" panose="020B0604030504040204" pitchFamily="34" charset="0"/>
                <a:cs typeface="Tahoma" panose="020B0604030504040204" pitchFamily="34" charset="0"/>
              </a:rPr>
              <a:t>L’Italia risulta essere tra i </a:t>
            </a:r>
            <a:r>
              <a:rPr lang="it-IT" sz="2000" dirty="0" smtClean="0">
                <a:solidFill>
                  <a:srgbClr val="333333"/>
                </a:solidFill>
                <a:latin typeface="Tahoma" panose="020B0604030504040204" pitchFamily="34" charset="0"/>
                <a:ea typeface="Tahoma" panose="020B0604030504040204" pitchFamily="34" charset="0"/>
                <a:cs typeface="Tahoma" panose="020B0604030504040204" pitchFamily="34" charset="0"/>
              </a:rPr>
              <a:t>Paesi </a:t>
            </a:r>
            <a:r>
              <a:rPr lang="it-IT" sz="2000" dirty="0">
                <a:solidFill>
                  <a:srgbClr val="333333"/>
                </a:solidFill>
                <a:latin typeface="Tahoma" panose="020B0604030504040204" pitchFamily="34" charset="0"/>
                <a:ea typeface="Tahoma" panose="020B0604030504040204" pitchFamily="34" charset="0"/>
                <a:cs typeface="Tahoma" panose="020B0604030504040204" pitchFamily="34" charset="0"/>
              </a:rPr>
              <a:t>con il più basso livello di “</a:t>
            </a:r>
            <a:r>
              <a:rPr lang="it-IT" sz="2000" dirty="0" err="1">
                <a:solidFill>
                  <a:srgbClr val="333333"/>
                </a:solidFill>
                <a:latin typeface="Tahoma" panose="020B0604030504040204" pitchFamily="34" charset="0"/>
                <a:ea typeface="Tahoma" panose="020B0604030504040204" pitchFamily="34" charset="0"/>
                <a:cs typeface="Tahoma" panose="020B0604030504040204" pitchFamily="34" charset="0"/>
              </a:rPr>
              <a:t>financial</a:t>
            </a:r>
            <a:r>
              <a:rPr lang="it-IT" sz="2000" dirty="0">
                <a:solidFill>
                  <a:srgbClr val="333333"/>
                </a:solidFill>
                <a:latin typeface="Tahoma" panose="020B0604030504040204" pitchFamily="34" charset="0"/>
                <a:ea typeface="Tahoma" panose="020B0604030504040204" pitchFamily="34" charset="0"/>
                <a:cs typeface="Tahoma" panose="020B0604030504040204" pitchFamily="34" charset="0"/>
              </a:rPr>
              <a:t> </a:t>
            </a:r>
            <a:r>
              <a:rPr lang="it-IT" sz="2000" dirty="0" err="1">
                <a:solidFill>
                  <a:srgbClr val="333333"/>
                </a:solidFill>
                <a:latin typeface="Tahoma" panose="020B0604030504040204" pitchFamily="34" charset="0"/>
                <a:ea typeface="Tahoma" panose="020B0604030504040204" pitchFamily="34" charset="0"/>
                <a:cs typeface="Tahoma" panose="020B0604030504040204" pitchFamily="34" charset="0"/>
              </a:rPr>
              <a:t>literacy</a:t>
            </a:r>
            <a:r>
              <a:rPr lang="it-IT" sz="2000" dirty="0">
                <a:solidFill>
                  <a:srgbClr val="333333"/>
                </a:solidFill>
                <a:latin typeface="Tahoma" panose="020B0604030504040204" pitchFamily="34" charset="0"/>
                <a:ea typeface="Tahoma" panose="020B0604030504040204" pitchFamily="34" charset="0"/>
                <a:cs typeface="Tahoma" panose="020B0604030504040204" pitchFamily="34" charset="0"/>
              </a:rPr>
              <a:t>”; una </a:t>
            </a:r>
            <a:r>
              <a:rPr lang="it-IT" sz="2000" dirty="0" smtClean="0">
                <a:solidFill>
                  <a:srgbClr val="333333"/>
                </a:solidFill>
                <a:latin typeface="Tahoma" panose="020B0604030504040204" pitchFamily="34" charset="0"/>
                <a:ea typeface="Tahoma" panose="020B0604030504040204" pitchFamily="34" charset="0"/>
                <a:cs typeface="Tahoma" panose="020B0604030504040204" pitchFamily="34" charset="0"/>
              </a:rPr>
              <a:t>   indagine del 2018 </a:t>
            </a:r>
            <a:r>
              <a:rPr lang="it-IT" sz="2000" dirty="0">
                <a:solidFill>
                  <a:srgbClr val="333333"/>
                </a:solidFill>
                <a:latin typeface="Tahoma" panose="020B0604030504040204" pitchFamily="34" charset="0"/>
                <a:ea typeface="Tahoma" panose="020B0604030504040204" pitchFamily="34" charset="0"/>
                <a:cs typeface="Tahoma" panose="020B0604030504040204" pitchFamily="34" charset="0"/>
              </a:rPr>
              <a:t>condotta </a:t>
            </a:r>
            <a:r>
              <a:rPr lang="it-IT" sz="2000" dirty="0" smtClean="0">
                <a:solidFill>
                  <a:srgbClr val="333333"/>
                </a:solidFill>
                <a:latin typeface="Tahoma" panose="020B0604030504040204" pitchFamily="34" charset="0"/>
                <a:ea typeface="Tahoma" panose="020B0604030504040204" pitchFamily="34" charset="0"/>
                <a:cs typeface="Tahoma" panose="020B0604030504040204" pitchFamily="34" charset="0"/>
              </a:rPr>
              <a:t>su un </a:t>
            </a:r>
            <a:r>
              <a:rPr lang="it-IT" sz="2000" dirty="0">
                <a:solidFill>
                  <a:srgbClr val="333333"/>
                </a:solidFill>
                <a:latin typeface="Tahoma" panose="020B0604030504040204" pitchFamily="34" charset="0"/>
                <a:ea typeface="Tahoma" panose="020B0604030504040204" pitchFamily="34" charset="0"/>
                <a:cs typeface="Tahoma" panose="020B0604030504040204" pitchFamily="34" charset="0"/>
              </a:rPr>
              <a:t>campione di italiani adulti di età media di 50 anni, attesta che il 63% degli intervistati è a conoscenza </a:t>
            </a:r>
            <a:r>
              <a:rPr lang="it-IT" sz="2000" dirty="0" smtClean="0">
                <a:solidFill>
                  <a:srgbClr val="333333"/>
                </a:solidFill>
                <a:latin typeface="Tahoma" panose="020B0604030504040204" pitchFamily="34" charset="0"/>
                <a:ea typeface="Tahoma" panose="020B0604030504040204" pitchFamily="34" charset="0"/>
                <a:cs typeface="Tahoma" panose="020B0604030504040204" pitchFamily="34" charset="0"/>
              </a:rPr>
              <a:t>del meccanismo </a:t>
            </a:r>
            <a:r>
              <a:rPr lang="it-IT" sz="2000" dirty="0">
                <a:solidFill>
                  <a:srgbClr val="333333"/>
                </a:solidFill>
                <a:latin typeface="Tahoma" panose="020B0604030504040204" pitchFamily="34" charset="0"/>
                <a:ea typeface="Tahoma" panose="020B0604030504040204" pitchFamily="34" charset="0"/>
                <a:cs typeface="Tahoma" panose="020B0604030504040204" pitchFamily="34" charset="0"/>
              </a:rPr>
              <a:t>inflattivo, ma di questi solo il 33% calcola correttamente gli interessi maturati in un anno e</a:t>
            </a:r>
            <a:r>
              <a:rPr lang="it-IT" sz="2000" dirty="0" smtClean="0">
                <a:solidFill>
                  <a:srgbClr val="333333"/>
                </a:solidFill>
                <a:latin typeface="Tahoma" panose="020B0604030504040204" pitchFamily="34" charset="0"/>
                <a:ea typeface="Tahoma" panose="020B0604030504040204" pitchFamily="34" charset="0"/>
                <a:cs typeface="Tahoma" panose="020B0604030504040204" pitchFamily="34" charset="0"/>
              </a:rPr>
              <a:t>, comunque</a:t>
            </a:r>
            <a:r>
              <a:rPr lang="it-IT" sz="2000" dirty="0">
                <a:solidFill>
                  <a:srgbClr val="333333"/>
                </a:solidFill>
                <a:latin typeface="Tahoma" panose="020B0604030504040204" pitchFamily="34" charset="0"/>
                <a:ea typeface="Tahoma" panose="020B0604030504040204" pitchFamily="34" charset="0"/>
                <a:cs typeface="Tahoma" panose="020B0604030504040204" pitchFamily="34" charset="0"/>
              </a:rPr>
              <a:t>, non sa porsi obiettivi di tipo finanziario.</a:t>
            </a:r>
          </a:p>
          <a:p>
            <a:pPr marL="0" indent="0">
              <a:lnSpc>
                <a:spcPct val="150000"/>
              </a:lnSpc>
              <a:buNone/>
            </a:pPr>
            <a:r>
              <a:rPr lang="it-IT" sz="2000" dirty="0" smtClean="0">
                <a:solidFill>
                  <a:srgbClr val="333333"/>
                </a:solidFill>
                <a:latin typeface="Tahoma" panose="020B0604030504040204" pitchFamily="34" charset="0"/>
                <a:ea typeface="Tahoma" panose="020B0604030504040204" pitchFamily="34" charset="0"/>
                <a:cs typeface="Tahoma" panose="020B0604030504040204" pitchFamily="34" charset="0"/>
              </a:rPr>
              <a:t>Prevede </a:t>
            </a:r>
            <a:r>
              <a:rPr lang="it-IT" sz="2000" dirty="0">
                <a:solidFill>
                  <a:srgbClr val="333333"/>
                </a:solidFill>
                <a:latin typeface="Tahoma" panose="020B0604030504040204" pitchFamily="34" charset="0"/>
                <a:ea typeface="Tahoma" panose="020B0604030504040204" pitchFamily="34" charset="0"/>
                <a:cs typeface="Tahoma" panose="020B0604030504040204" pitchFamily="34" charset="0"/>
              </a:rPr>
              <a:t>la progettazione e l'erogazione di unità di apprendimento specifiche per gli adulti iscritti al CPIA per consentire loro di acquisire le competenze minime legate all'educazione finanziaria.</a:t>
            </a:r>
            <a:endParaRPr lang="it-IT" sz="2000" dirty="0">
              <a:solidFill>
                <a:srgbClr val="595959"/>
              </a:solidFill>
              <a:latin typeface="Tahoma" panose="020B0604030504040204" pitchFamily="34" charset="0"/>
              <a:ea typeface="Tahoma" panose="020B0604030504040204" pitchFamily="34" charset="0"/>
              <a:cs typeface="Tahoma" panose="020B0604030504040204" pitchFamily="34" charset="0"/>
            </a:endParaRPr>
          </a:p>
          <a:p>
            <a:endParaRPr lang="it-IT" dirty="0"/>
          </a:p>
        </p:txBody>
      </p:sp>
    </p:spTree>
    <p:extLst>
      <p:ext uri="{BB962C8B-B14F-4D97-AF65-F5344CB8AC3E}">
        <p14:creationId xmlns="" xmlns:p14="http://schemas.microsoft.com/office/powerpoint/2010/main" val="96376444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rgbClr val="FF0000"/>
                </a:solidFill>
                <a:latin typeface="Tahoma" panose="020B0604030504040204" pitchFamily="34" charset="0"/>
                <a:ea typeface="Tahoma" panose="020B0604030504040204" pitchFamily="34" charset="0"/>
                <a:cs typeface="Tahoma" panose="020B0604030504040204" pitchFamily="34" charset="0"/>
              </a:rPr>
              <a:t>RISORSE E OBIETTIVI </a:t>
            </a:r>
            <a:endParaRPr lang="it-IT"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Segnaposto contenuto 2"/>
          <p:cNvSpPr>
            <a:spLocks noGrp="1"/>
          </p:cNvSpPr>
          <p:nvPr>
            <p:ph idx="1"/>
          </p:nvPr>
        </p:nvSpPr>
        <p:spPr>
          <a:xfrm>
            <a:off x="244699" y="1828799"/>
            <a:ext cx="11539470" cy="4906851"/>
          </a:xfrm>
        </p:spPr>
        <p:txBody>
          <a:bodyPr>
            <a:normAutofit fontScale="70000" lnSpcReduction="20000"/>
          </a:bodyPr>
          <a:lstStyle/>
          <a:p>
            <a:pPr marL="0" indent="0">
              <a:buNone/>
            </a:pPr>
            <a:endParaRPr lang="it-IT" dirty="0" smtClean="0">
              <a:latin typeface="Calibri" panose="020F0502020204030204" pitchFamily="34" charset="0"/>
            </a:endParaRPr>
          </a:p>
          <a:p>
            <a:pPr marL="0" indent="0">
              <a:lnSpc>
                <a:spcPct val="170000"/>
              </a:lnSpc>
              <a:buNone/>
            </a:pPr>
            <a:r>
              <a:rPr lang="it-IT" sz="3200" dirty="0" smtClean="0">
                <a:latin typeface="Tahoma" panose="020B0604030504040204" pitchFamily="34" charset="0"/>
                <a:ea typeface="Tahoma" panose="020B0604030504040204" pitchFamily="34" charset="0"/>
                <a:cs typeface="Tahoma" panose="020B0604030504040204" pitchFamily="34" charset="0"/>
              </a:rPr>
              <a:t>Il </a:t>
            </a:r>
            <a:r>
              <a:rPr lang="it-IT" sz="3200" dirty="0">
                <a:latin typeface="Tahoma" panose="020B0604030504040204" pitchFamily="34" charset="0"/>
                <a:ea typeface="Tahoma" panose="020B0604030504040204" pitchFamily="34" charset="0"/>
                <a:cs typeface="Tahoma" panose="020B0604030504040204" pitchFamily="34" charset="0"/>
              </a:rPr>
              <a:t>MIUR ha stanziato risorse pari a 250.000 euro (DM 721 del 14 novembre 2018) </a:t>
            </a:r>
            <a:r>
              <a:rPr lang="it-IT" sz="3200" dirty="0" smtClean="0">
                <a:latin typeface="Tahoma" panose="020B0604030504040204" pitchFamily="34" charset="0"/>
                <a:ea typeface="Tahoma" panose="020B0604030504040204" pitchFamily="34" charset="0"/>
                <a:cs typeface="Tahoma" panose="020B0604030504040204" pitchFamily="34" charset="0"/>
              </a:rPr>
              <a:t>.  </a:t>
            </a:r>
            <a:r>
              <a:rPr lang="it-IT" sz="3200" dirty="0">
                <a:latin typeface="Tahoma" panose="020B0604030504040204" pitchFamily="34" charset="0"/>
                <a:ea typeface="Tahoma" panose="020B0604030504040204" pitchFamily="34" charset="0"/>
                <a:cs typeface="Tahoma" panose="020B0604030504040204" pitchFamily="34" charset="0"/>
              </a:rPr>
              <a:t>Per l’attuazione del progetto i CPIA utilizzano i docenti delle classi di concorso A 45 e </a:t>
            </a:r>
            <a:r>
              <a:rPr lang="it-IT" sz="3200" dirty="0" smtClean="0">
                <a:latin typeface="Tahoma" panose="020B0604030504040204" pitchFamily="34" charset="0"/>
                <a:ea typeface="Tahoma" panose="020B0604030504040204" pitchFamily="34" charset="0"/>
                <a:cs typeface="Tahoma" panose="020B0604030504040204" pitchFamily="34" charset="0"/>
              </a:rPr>
              <a:t>              A </a:t>
            </a:r>
            <a:r>
              <a:rPr lang="it-IT" sz="3200" dirty="0">
                <a:latin typeface="Tahoma" panose="020B0604030504040204" pitchFamily="34" charset="0"/>
                <a:ea typeface="Tahoma" panose="020B0604030504040204" pitchFamily="34" charset="0"/>
                <a:cs typeface="Tahoma" panose="020B0604030504040204" pitchFamily="34" charset="0"/>
              </a:rPr>
              <a:t>46, secondo le diverse disponibilità territoriali. Le risorse sono destinate prioritariamente alla realizzazione di non più di due percorsi di alfabetizzazione finanziaria per ciascun CPIA.</a:t>
            </a:r>
          </a:p>
          <a:p>
            <a:pPr marL="0" indent="0">
              <a:lnSpc>
                <a:spcPct val="170000"/>
              </a:lnSpc>
              <a:buNone/>
            </a:pPr>
            <a:r>
              <a:rPr lang="it-IT" sz="3200" dirty="0" smtClean="0">
                <a:latin typeface="Tahoma" panose="020B0604030504040204" pitchFamily="34" charset="0"/>
                <a:ea typeface="Tahoma" panose="020B0604030504040204" pitchFamily="34" charset="0"/>
                <a:cs typeface="Tahoma" panose="020B0604030504040204" pitchFamily="34" charset="0"/>
              </a:rPr>
              <a:t>L’obiettivo del progetto è </a:t>
            </a:r>
            <a:r>
              <a:rPr lang="it-IT" sz="3200" dirty="0">
                <a:latin typeface="Tahoma" panose="020B0604030504040204" pitchFamily="34" charset="0"/>
                <a:ea typeface="Tahoma" panose="020B0604030504040204" pitchFamily="34" charset="0"/>
                <a:cs typeface="Tahoma" panose="020B0604030504040204" pitchFamily="34" charset="0"/>
              </a:rPr>
              <a:t>dunque quello di aiutare una fascia di cittadini svantaggiati a decidere in modo autonomo </a:t>
            </a:r>
            <a:r>
              <a:rPr lang="it-IT" sz="3200" dirty="0" smtClean="0">
                <a:latin typeface="Tahoma" panose="020B0604030504040204" pitchFamily="34" charset="0"/>
                <a:ea typeface="Tahoma" panose="020B0604030504040204" pitchFamily="34" charset="0"/>
                <a:cs typeface="Tahoma" panose="020B0604030504040204" pitchFamily="34" charset="0"/>
              </a:rPr>
              <a:t>e consapevole</a:t>
            </a:r>
            <a:r>
              <a:rPr lang="it-IT" sz="3200" dirty="0">
                <a:latin typeface="Tahoma" panose="020B0604030504040204" pitchFamily="34" charset="0"/>
                <a:ea typeface="Tahoma" panose="020B0604030504040204" pitchFamily="34" charset="0"/>
                <a:cs typeface="Tahoma" panose="020B0604030504040204" pitchFamily="34" charset="0"/>
              </a:rPr>
              <a:t>; in questo modo si realizzano quelle premesse necessarie per una cittadinanza matura </a:t>
            </a:r>
            <a:r>
              <a:rPr lang="it-IT" sz="3200" dirty="0" smtClean="0">
                <a:latin typeface="Tahoma" panose="020B0604030504040204" pitchFamily="34" charset="0"/>
                <a:ea typeface="Tahoma" panose="020B0604030504040204" pitchFamily="34" charset="0"/>
                <a:cs typeface="Tahoma" panose="020B0604030504040204" pitchFamily="34" charset="0"/>
              </a:rPr>
              <a:t>e finalizzata </a:t>
            </a:r>
            <a:r>
              <a:rPr lang="it-IT" sz="3200" dirty="0">
                <a:latin typeface="Tahoma" panose="020B0604030504040204" pitchFamily="34" charset="0"/>
                <a:ea typeface="Tahoma" panose="020B0604030504040204" pitchFamily="34" charset="0"/>
                <a:cs typeface="Tahoma" panose="020B0604030504040204" pitchFamily="34" charset="0"/>
              </a:rPr>
              <a:t>al bene comune, che si declina poi come premessa indispensabile per </a:t>
            </a:r>
            <a:r>
              <a:rPr lang="it-IT" sz="3200" dirty="0" smtClean="0">
                <a:latin typeface="Tahoma" panose="020B0604030504040204" pitchFamily="34" charset="0"/>
                <a:ea typeface="Tahoma" panose="020B0604030504040204" pitchFamily="34" charset="0"/>
                <a:cs typeface="Tahoma" panose="020B0604030504040204" pitchFamily="34" charset="0"/>
              </a:rPr>
              <a:t>il </a:t>
            </a:r>
            <a:r>
              <a:rPr lang="it-IT" sz="3200" dirty="0">
                <a:latin typeface="Tahoma" panose="020B0604030504040204" pitchFamily="34" charset="0"/>
                <a:ea typeface="Tahoma" panose="020B0604030504040204" pitchFamily="34" charset="0"/>
                <a:cs typeface="Tahoma" panose="020B0604030504040204" pitchFamily="34" charset="0"/>
              </a:rPr>
              <a:t>bene individuale e viceversa</a:t>
            </a:r>
            <a:r>
              <a:rPr lang="it-IT" sz="3200" dirty="0" smtClean="0">
                <a:latin typeface="Tahoma" panose="020B0604030504040204" pitchFamily="34" charset="0"/>
                <a:ea typeface="Tahoma" panose="020B0604030504040204" pitchFamily="34" charset="0"/>
                <a:cs typeface="Tahoma" panose="020B0604030504040204" pitchFamily="34" charset="0"/>
              </a:rPr>
              <a:t>.</a:t>
            </a:r>
          </a:p>
          <a:p>
            <a:pPr marL="0" indent="0">
              <a:buNone/>
            </a:pPr>
            <a:endParaRPr lang="it-IT" dirty="0">
              <a:latin typeface="Calibri" panose="020F0502020204030204" pitchFamily="34" charset="0"/>
            </a:endParaRPr>
          </a:p>
        </p:txBody>
      </p:sp>
    </p:spTree>
    <p:extLst>
      <p:ext uri="{BB962C8B-B14F-4D97-AF65-F5344CB8AC3E}">
        <p14:creationId xmlns="" xmlns:p14="http://schemas.microsoft.com/office/powerpoint/2010/main" val="324579643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Autofit/>
          </a:bodyPr>
          <a:lstStyle/>
          <a:p>
            <a:pPr algn="ctr" rtl="0"/>
            <a:r>
              <a:rPr lang="it-IT" sz="3600" b="1" dirty="0"/>
              <a:t>Dati OCSE-PISA 2018:</a:t>
            </a:r>
            <a:br>
              <a:rPr lang="it-IT" sz="3600" b="1" dirty="0"/>
            </a:br>
            <a:r>
              <a:rPr lang="it-IT" sz="3600" b="1" dirty="0"/>
              <a:t>Livello di istruzione delle persone adulte</a:t>
            </a:r>
          </a:p>
        </p:txBody>
      </p:sp>
      <p:graphicFrame>
        <p:nvGraphicFramePr>
          <p:cNvPr id="6" name="Segnaposto contenuto 5" descr="Istogramma a colonne raggruppate che rappresenta&#10;un grafico combinato con 3 serie per 4 categorie"/>
          <p:cNvGraphicFramePr>
            <a:graphicFrameLocks noGrp="1"/>
          </p:cNvGraphicFramePr>
          <p:nvPr>
            <p:ph idx="1"/>
            <p:extLst>
              <p:ext uri="{D42A27DB-BD31-4B8C-83A1-F6EECF244321}">
                <p14:modId xmlns="" xmlns:p14="http://schemas.microsoft.com/office/powerpoint/2010/main" val="1137007355"/>
              </p:ext>
            </p:extLst>
          </p:nvPr>
        </p:nvGraphicFramePr>
        <p:xfrm>
          <a:off x="666750" y="1733550"/>
          <a:ext cx="10934700" cy="50482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Grafico 4">
            <a:extLst>
              <a:ext uri="{FF2B5EF4-FFF2-40B4-BE49-F238E27FC236}">
                <a16:creationId xmlns="" xmlns:a16="http://schemas.microsoft.com/office/drawing/2014/main" id="{C537881D-E724-4573-8405-DA885C6C075C}"/>
              </a:ext>
            </a:extLst>
          </p:cNvPr>
          <p:cNvGraphicFramePr>
            <a:graphicFrameLocks/>
          </p:cNvGraphicFramePr>
          <p:nvPr>
            <p:extLst>
              <p:ext uri="{D42A27DB-BD31-4B8C-83A1-F6EECF244321}">
                <p14:modId xmlns="" xmlns:p14="http://schemas.microsoft.com/office/powerpoint/2010/main" val="3889633347"/>
              </p:ext>
            </p:extLst>
          </p:nvPr>
        </p:nvGraphicFramePr>
        <p:xfrm>
          <a:off x="1038225" y="2636838"/>
          <a:ext cx="9858375" cy="396602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 xmlns:p14="http://schemas.microsoft.com/office/powerpoint/2010/main" val="357423165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rgbClr val="FF0000"/>
                </a:solidFill>
                <a:latin typeface="Tahoma" panose="020B0604030504040204" pitchFamily="34" charset="0"/>
                <a:ea typeface="Tahoma" panose="020B0604030504040204" pitchFamily="34" charset="0"/>
                <a:cs typeface="Tahoma" panose="020B0604030504040204" pitchFamily="34" charset="0"/>
              </a:rPr>
              <a:t>STUDENTI E DOCENTI</a:t>
            </a:r>
            <a:endParaRPr lang="it-IT"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Segnaposto contenuto 2"/>
          <p:cNvSpPr>
            <a:spLocks noGrp="1"/>
          </p:cNvSpPr>
          <p:nvPr>
            <p:ph idx="1"/>
          </p:nvPr>
        </p:nvSpPr>
        <p:spPr>
          <a:xfrm>
            <a:off x="953037" y="1828800"/>
            <a:ext cx="11075831" cy="4932608"/>
          </a:xfrm>
        </p:spPr>
        <p:txBody>
          <a:bodyPr>
            <a:noAutofit/>
          </a:bodyPr>
          <a:lstStyle/>
          <a:p>
            <a:pPr marL="0" indent="0">
              <a:lnSpc>
                <a:spcPct val="150000"/>
              </a:lnSpc>
              <a:buNone/>
            </a:pP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Le risorse disponibili possono essere anche utilizzate per realizzare:</a:t>
            </a:r>
          </a:p>
          <a:p>
            <a:pPr marL="0" indent="0">
              <a:lnSpc>
                <a:spcPct val="150000"/>
              </a:lnSpc>
              <a:buNone/>
            </a:pP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a) percorsi di alfabetizzazione finanziaria, realizzati nell’ambito delle attività di ampliamento dell’offerta formativa destinati agli adulti iscritti, anche negli istituti penitenziari, ad altre  tipologie di percorsi di istruzione (percorsi di primo livello-primo periodo didattico e/o percorsi di alfabetizzazione e apprendimento della lingua italiana e/o percorsi di secondo livello), o ai percorsi di istruzione in raccordo con i percorsi di formazione professionale  </a:t>
            </a:r>
          </a:p>
          <a:p>
            <a:pPr marL="0" indent="0">
              <a:lnSpc>
                <a:spcPct val="150000"/>
              </a:lnSpc>
              <a:buNone/>
            </a:pP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b) percorsi di alfabetizzazione finanziaria, sono anche destinati ai docenti delle scuole di ogni ordine e grado, finalizzati all’acquisizione di conoscenze e competenze spendibili sia a livello professionale che personale e familiare.</a:t>
            </a:r>
            <a:endParaRPr lang="it-IT"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 xmlns:p14="http://schemas.microsoft.com/office/powerpoint/2010/main" val="419933793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smtClean="0">
                <a:solidFill>
                  <a:srgbClr val="FF0000"/>
                </a:solidFill>
              </a:rPr>
              <a:t>MICROCREDITO: </a:t>
            </a:r>
            <a:br>
              <a:rPr lang="it-IT" b="1" dirty="0" smtClean="0">
                <a:solidFill>
                  <a:srgbClr val="FF0000"/>
                </a:solidFill>
              </a:rPr>
            </a:br>
            <a:r>
              <a:rPr lang="it-IT" b="1" dirty="0" smtClean="0">
                <a:solidFill>
                  <a:srgbClr val="FF0000"/>
                </a:solidFill>
              </a:rPr>
              <a:t>RETE SPORTELLI AMICI -  PROGETTO FAMI</a:t>
            </a:r>
            <a:endParaRPr lang="it-IT" b="1" dirty="0">
              <a:solidFill>
                <a:srgbClr val="FF0000"/>
              </a:solidFill>
            </a:endParaRPr>
          </a:p>
        </p:txBody>
      </p:sp>
      <p:sp>
        <p:nvSpPr>
          <p:cNvPr id="3" name="Segnaposto contenuto 2"/>
          <p:cNvSpPr>
            <a:spLocks noGrp="1"/>
          </p:cNvSpPr>
          <p:nvPr>
            <p:ph idx="1"/>
          </p:nvPr>
        </p:nvSpPr>
        <p:spPr>
          <a:xfrm>
            <a:off x="154546" y="1764406"/>
            <a:ext cx="11687091" cy="4893971"/>
          </a:xfrm>
        </p:spPr>
        <p:txBody>
          <a:bodyPr>
            <a:normAutofit fontScale="25000" lnSpcReduction="20000"/>
          </a:bodyPr>
          <a:lstStyle/>
          <a:p>
            <a:pPr marL="0" indent="0">
              <a:buNone/>
            </a:pPr>
            <a:endParaRPr lang="it-IT" sz="9600" dirty="0">
              <a:solidFill>
                <a:srgbClr val="373737"/>
              </a:solidFill>
              <a:latin typeface="Lucida Sans Unicode" panose="020B0602030504020204" pitchFamily="34" charset="0"/>
              <a:cs typeface="Lucida Sans Unicode" panose="020B0602030504020204" pitchFamily="34" charset="0"/>
            </a:endParaRPr>
          </a:p>
          <a:p>
            <a:pPr marL="0" indent="0">
              <a:lnSpc>
                <a:spcPct val="170000"/>
              </a:lnSpc>
              <a:buNone/>
            </a:pPr>
            <a:r>
              <a:rPr lang="it-IT" sz="8000" dirty="0">
                <a:solidFill>
                  <a:srgbClr val="373737"/>
                </a:solidFill>
                <a:latin typeface="Tahoma" panose="020B0604030504040204" pitchFamily="34" charset="0"/>
                <a:ea typeface="Tahoma" panose="020B0604030504040204" pitchFamily="34" charset="0"/>
                <a:cs typeface="Tahoma" panose="020B0604030504040204" pitchFamily="34" charset="0"/>
              </a:rPr>
              <a:t>Il progetto "Rete Sportelli AMICI", finanziato nell’ambito del F.A.M.I. – Fondo Asilo Migrazione e Integrazione 2014-2020, si sviluppa attraverso un percorso integrato di formazione di “</a:t>
            </a:r>
            <a:r>
              <a:rPr lang="it-IT" sz="8000" dirty="0" err="1">
                <a:solidFill>
                  <a:srgbClr val="373737"/>
                </a:solidFill>
                <a:latin typeface="Tahoma" panose="020B0604030504040204" pitchFamily="34" charset="0"/>
                <a:ea typeface="Tahoma" panose="020B0604030504040204" pitchFamily="34" charset="0"/>
                <a:cs typeface="Tahoma" panose="020B0604030504040204" pitchFamily="34" charset="0"/>
              </a:rPr>
              <a:t>Capacity</a:t>
            </a:r>
            <a:r>
              <a:rPr lang="it-IT" sz="8000" dirty="0">
                <a:solidFill>
                  <a:srgbClr val="373737"/>
                </a:solidFill>
                <a:latin typeface="Tahoma" panose="020B0604030504040204" pitchFamily="34" charset="0"/>
                <a:ea typeface="Tahoma" panose="020B0604030504040204" pitchFamily="34" charset="0"/>
                <a:cs typeface="Tahoma" panose="020B0604030504040204" pitchFamily="34" charset="0"/>
              </a:rPr>
              <a:t> building” e riorganizzazione dei processi gestionali per potenziare l’offerta dei servizi pubblici di natura informativa e di orientamento erogati da CPIA, Comuni, ASL, CPI, CCIAA, dedicati ai cittadini dei Paesi terzi regolarmente residenti sul territorio nazionale. </a:t>
            </a:r>
          </a:p>
          <a:p>
            <a:pPr marL="0" indent="0">
              <a:lnSpc>
                <a:spcPct val="170000"/>
              </a:lnSpc>
              <a:buNone/>
            </a:pPr>
            <a:r>
              <a:rPr lang="it-IT" sz="8000" dirty="0">
                <a:solidFill>
                  <a:srgbClr val="373737"/>
                </a:solidFill>
                <a:latin typeface="Tahoma" panose="020B0604030504040204" pitchFamily="34" charset="0"/>
                <a:ea typeface="Tahoma" panose="020B0604030504040204" pitchFamily="34" charset="0"/>
                <a:cs typeface="Tahoma" panose="020B0604030504040204" pitchFamily="34" charset="0"/>
              </a:rPr>
              <a:t>Un’azione integrata finalizzata alla sperimentazione  di un nuovo modello di erogazione dei servizi in rete, che intende rafforzare le competenze e la capacità organizzativa  della Rete </a:t>
            </a:r>
            <a:r>
              <a:rPr lang="it-IT" sz="8000" dirty="0" err="1">
                <a:solidFill>
                  <a:srgbClr val="373737"/>
                </a:solidFill>
                <a:latin typeface="Tahoma" panose="020B0604030504040204" pitchFamily="34" charset="0"/>
                <a:ea typeface="Tahoma" panose="020B0604030504040204" pitchFamily="34" charset="0"/>
                <a:cs typeface="Tahoma" panose="020B0604030504040204" pitchFamily="34" charset="0"/>
              </a:rPr>
              <a:t>Microcredito</a:t>
            </a:r>
            <a:r>
              <a:rPr lang="it-IT" sz="8000" dirty="0">
                <a:solidFill>
                  <a:srgbClr val="373737"/>
                </a:solidFill>
                <a:latin typeface="Tahoma" panose="020B0604030504040204" pitchFamily="34" charset="0"/>
                <a:ea typeface="Tahoma" panose="020B0604030504040204" pitchFamily="34" charset="0"/>
                <a:cs typeface="Tahoma" panose="020B0604030504040204" pitchFamily="34" charset="0"/>
              </a:rPr>
              <a:t>  (ENM), del personale dei CPIA, e l’ampliamento della rete stessa ai CPIA. </a:t>
            </a:r>
          </a:p>
          <a:p>
            <a:pPr marL="0" indent="0">
              <a:lnSpc>
                <a:spcPct val="170000"/>
              </a:lnSpc>
              <a:buNone/>
            </a:pPr>
            <a:endParaRPr lang="it-IT" sz="8000" dirty="0">
              <a:solidFill>
                <a:srgbClr val="373737"/>
              </a:solidFill>
              <a:latin typeface="Tahoma" panose="020B0604030504040204" pitchFamily="34" charset="0"/>
              <a:ea typeface="Tahoma" panose="020B0604030504040204" pitchFamily="34" charset="0"/>
              <a:cs typeface="Tahoma" panose="020B0604030504040204" pitchFamily="34" charset="0"/>
            </a:endParaRPr>
          </a:p>
          <a:p>
            <a:endParaRPr lang="it-IT" sz="9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 xmlns:p14="http://schemas.microsoft.com/office/powerpoint/2010/main" val="195081483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solidFill>
                  <a:srgbClr val="FF0000"/>
                </a:solidFill>
              </a:rPr>
              <a:t>RETE SPORTELLI AMICI</a:t>
            </a:r>
            <a:endParaRPr lang="it-IT" dirty="0"/>
          </a:p>
        </p:txBody>
      </p:sp>
      <p:sp>
        <p:nvSpPr>
          <p:cNvPr id="3" name="Segnaposto contenuto 2"/>
          <p:cNvSpPr>
            <a:spLocks noGrp="1"/>
          </p:cNvSpPr>
          <p:nvPr>
            <p:ph idx="1"/>
          </p:nvPr>
        </p:nvSpPr>
        <p:spPr>
          <a:xfrm>
            <a:off x="206063" y="1648497"/>
            <a:ext cx="11771290" cy="5061396"/>
          </a:xfrm>
        </p:spPr>
        <p:txBody>
          <a:bodyPr>
            <a:noAutofit/>
          </a:bodyPr>
          <a:lstStyle/>
          <a:p>
            <a:pPr marL="0" indent="0" algn="ctr">
              <a:lnSpc>
                <a:spcPct val="170000"/>
              </a:lnSpc>
              <a:buNone/>
            </a:pPr>
            <a:r>
              <a:rPr lang="it-IT" sz="2000" dirty="0">
                <a:solidFill>
                  <a:srgbClr val="373737"/>
                </a:solidFill>
                <a:latin typeface="Tahoma" panose="020B0604030504040204" pitchFamily="34" charset="0"/>
                <a:ea typeface="Tahoma" panose="020B0604030504040204" pitchFamily="34" charset="0"/>
                <a:cs typeface="Tahoma" panose="020B0604030504040204" pitchFamily="34" charset="0"/>
              </a:rPr>
              <a:t>Il progetto vede la partecipazione, in qualità di proponenti,  dell’Ente Nazionale per il Microcredito (ENM) – capofila della proposta progettuale , e di 18 CPIA formalmente aderenti al progetto in qualità di Partner </a:t>
            </a:r>
            <a:r>
              <a:rPr lang="it-IT" sz="2000" dirty="0" smtClean="0">
                <a:solidFill>
                  <a:srgbClr val="373737"/>
                </a:solidFill>
                <a:latin typeface="Tahoma" panose="020B0604030504040204" pitchFamily="34" charset="0"/>
                <a:ea typeface="Tahoma" panose="020B0604030504040204" pitchFamily="34" charset="0"/>
                <a:cs typeface="Tahoma" panose="020B0604030504040204" pitchFamily="34" charset="0"/>
              </a:rPr>
              <a:t>:</a:t>
            </a:r>
          </a:p>
          <a:p>
            <a:pPr marL="0" indent="0" algn="ctr">
              <a:lnSpc>
                <a:spcPct val="170000"/>
              </a:lnSpc>
              <a:buNone/>
            </a:pPr>
            <a:r>
              <a:rPr lang="it-IT" sz="2000" dirty="0" smtClean="0">
                <a:solidFill>
                  <a:srgbClr val="373737"/>
                </a:solidFill>
                <a:latin typeface="Tahoma" panose="020B0604030504040204" pitchFamily="34" charset="0"/>
                <a:ea typeface="Tahoma" panose="020B0604030504040204" pitchFamily="34" charset="0"/>
                <a:cs typeface="Tahoma" panose="020B0604030504040204" pitchFamily="34" charset="0"/>
              </a:rPr>
              <a:t>Torino</a:t>
            </a:r>
            <a:r>
              <a:rPr lang="it-IT" sz="2000" dirty="0">
                <a:solidFill>
                  <a:srgbClr val="373737"/>
                </a:solidFill>
                <a:latin typeface="Tahoma" panose="020B0604030504040204" pitchFamily="34" charset="0"/>
                <a:ea typeface="Tahoma" panose="020B0604030504040204" pitchFamily="34" charset="0"/>
                <a:cs typeface="Tahoma" panose="020B0604030504040204" pitchFamily="34" charset="0"/>
              </a:rPr>
              <a:t>, Cagliari, Taranto, Pordenone, Siracusa, Pesaro, L’Aquila, Campobasso, Grosseto, Savona, </a:t>
            </a:r>
            <a:r>
              <a:rPr lang="it-IT" sz="2000" dirty="0" err="1" smtClean="0">
                <a:solidFill>
                  <a:srgbClr val="373737"/>
                </a:solidFill>
                <a:latin typeface="Tahoma" panose="020B0604030504040204" pitchFamily="34" charset="0"/>
                <a:ea typeface="Tahoma" panose="020B0604030504040204" pitchFamily="34" charset="0"/>
                <a:cs typeface="Tahoma" panose="020B0604030504040204" pitchFamily="34" charset="0"/>
              </a:rPr>
              <a:t>VeronaPerugia</a:t>
            </a:r>
            <a:r>
              <a:rPr lang="it-IT" sz="2000" dirty="0">
                <a:solidFill>
                  <a:srgbClr val="373737"/>
                </a:solidFill>
                <a:latin typeface="Tahoma" panose="020B0604030504040204" pitchFamily="34" charset="0"/>
                <a:ea typeface="Tahoma" panose="020B0604030504040204" pitchFamily="34" charset="0"/>
                <a:cs typeface="Tahoma" panose="020B0604030504040204" pitchFamily="34" charset="0"/>
              </a:rPr>
              <a:t>, Bologna, Brescia, Roma, Potenza, Caserta, </a:t>
            </a:r>
            <a:r>
              <a:rPr lang="it-IT" sz="2000" dirty="0" smtClean="0">
                <a:solidFill>
                  <a:srgbClr val="373737"/>
                </a:solidFill>
                <a:latin typeface="Tahoma" panose="020B0604030504040204" pitchFamily="34" charset="0"/>
                <a:ea typeface="Tahoma" panose="020B0604030504040204" pitchFamily="34" charset="0"/>
                <a:cs typeface="Tahoma" panose="020B0604030504040204" pitchFamily="34" charset="0"/>
              </a:rPr>
              <a:t>Cosenza </a:t>
            </a:r>
            <a:endParaRPr lang="it-IT" sz="2000" dirty="0">
              <a:solidFill>
                <a:srgbClr val="373737"/>
              </a:solidFill>
              <a:latin typeface="Tahoma" panose="020B0604030504040204" pitchFamily="34" charset="0"/>
              <a:ea typeface="Tahoma" panose="020B0604030504040204" pitchFamily="34" charset="0"/>
              <a:cs typeface="Tahoma" panose="020B0604030504040204" pitchFamily="34" charset="0"/>
            </a:endParaRPr>
          </a:p>
          <a:p>
            <a:pPr marL="0" indent="0">
              <a:lnSpc>
                <a:spcPct val="170000"/>
              </a:lnSpc>
              <a:buNone/>
            </a:pPr>
            <a:r>
              <a:rPr lang="it-IT" sz="2000" dirty="0" smtClean="0">
                <a:solidFill>
                  <a:srgbClr val="373737"/>
                </a:solidFill>
                <a:latin typeface="Tahoma" panose="020B0604030504040204" pitchFamily="34" charset="0"/>
                <a:ea typeface="Tahoma" panose="020B0604030504040204" pitchFamily="34" charset="0"/>
                <a:cs typeface="Tahoma" panose="020B0604030504040204" pitchFamily="34" charset="0"/>
              </a:rPr>
              <a:t> </a:t>
            </a:r>
            <a:endParaRPr lang="it-IT"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 xmlns:p14="http://schemas.microsoft.com/office/powerpoint/2010/main" val="50264648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rgbClr val="FF0000"/>
                </a:solidFill>
                <a:latin typeface="Tahoma" panose="020B0604030504040204" pitchFamily="34" charset="0"/>
                <a:ea typeface="Tahoma" panose="020B0604030504040204" pitchFamily="34" charset="0"/>
                <a:cs typeface="Tahoma" panose="020B0604030504040204" pitchFamily="34" charset="0"/>
              </a:rPr>
              <a:t>OBIETTIVI</a:t>
            </a:r>
            <a:endParaRPr lang="it-IT"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Segnaposto contenuto 2"/>
          <p:cNvSpPr>
            <a:spLocks noGrp="1"/>
          </p:cNvSpPr>
          <p:nvPr>
            <p:ph idx="1"/>
          </p:nvPr>
        </p:nvSpPr>
        <p:spPr>
          <a:xfrm>
            <a:off x="270455" y="1751527"/>
            <a:ext cx="11745533" cy="4906850"/>
          </a:xfrm>
        </p:spPr>
        <p:txBody>
          <a:bodyPr>
            <a:normAutofit fontScale="40000" lnSpcReduction="20000"/>
          </a:bodyPr>
          <a:lstStyle/>
          <a:p>
            <a:pPr marL="0" lvl="0" indent="0">
              <a:lnSpc>
                <a:spcPct val="100000"/>
              </a:lnSpc>
              <a:buNone/>
            </a:pPr>
            <a:r>
              <a:rPr lang="it-IT" sz="2000" b="1" dirty="0" smtClean="0">
                <a:solidFill>
                  <a:srgbClr val="373737"/>
                </a:solidFill>
                <a:latin typeface="Tahoma" panose="020B0604030504040204" pitchFamily="34" charset="0"/>
                <a:ea typeface="Tahoma" panose="020B0604030504040204" pitchFamily="34" charset="0"/>
                <a:cs typeface="Tahoma" panose="020B0604030504040204" pitchFamily="34" charset="0"/>
              </a:rPr>
              <a:t> </a:t>
            </a:r>
            <a:endParaRPr lang="it-IT" sz="2000" b="1" dirty="0">
              <a:solidFill>
                <a:srgbClr val="373737"/>
              </a:solidFill>
              <a:latin typeface="Tahoma" panose="020B0604030504040204" pitchFamily="34" charset="0"/>
              <a:ea typeface="Tahoma" panose="020B0604030504040204" pitchFamily="34" charset="0"/>
              <a:cs typeface="Tahoma" panose="020B0604030504040204" pitchFamily="34" charset="0"/>
            </a:endParaRPr>
          </a:p>
          <a:p>
            <a:pPr marL="0" indent="0">
              <a:lnSpc>
                <a:spcPct val="170000"/>
              </a:lnSpc>
              <a:buNone/>
            </a:pPr>
            <a:r>
              <a:rPr lang="it-IT" sz="4500" dirty="0" smtClean="0">
                <a:solidFill>
                  <a:srgbClr val="373737"/>
                </a:solidFill>
                <a:latin typeface="Tahoma" panose="020B0604030504040204" pitchFamily="34" charset="0"/>
                <a:ea typeface="Tahoma" panose="020B0604030504040204" pitchFamily="34" charset="0"/>
                <a:cs typeface="Tahoma" panose="020B0604030504040204" pitchFamily="34" charset="0"/>
              </a:rPr>
              <a:t>Nel dettaglio il progetto  vuole arricchire e  rendere più accessibile e fruibile l’offerta dei servizi pubblici, informativi e di primo orientamento, destinati ai cittadini di Paesi terzi, regolarmente residenti in Italia, su misure pubbliche di microcredito e </a:t>
            </a:r>
            <a:r>
              <a:rPr lang="it-IT" sz="4500" dirty="0" err="1" smtClean="0">
                <a:solidFill>
                  <a:srgbClr val="373737"/>
                </a:solidFill>
                <a:latin typeface="Tahoma" panose="020B0604030504040204" pitchFamily="34" charset="0"/>
                <a:ea typeface="Tahoma" panose="020B0604030504040204" pitchFamily="34" charset="0"/>
                <a:cs typeface="Tahoma" panose="020B0604030504040204" pitchFamily="34" charset="0"/>
              </a:rPr>
              <a:t>microfinanza</a:t>
            </a:r>
            <a:r>
              <a:rPr lang="it-IT" sz="4500" dirty="0" smtClean="0">
                <a:solidFill>
                  <a:srgbClr val="373737"/>
                </a:solidFill>
                <a:latin typeface="Tahoma" panose="020B0604030504040204" pitchFamily="34" charset="0"/>
                <a:ea typeface="Tahoma" panose="020B0604030504040204" pitchFamily="34" charset="0"/>
                <a:cs typeface="Tahoma" panose="020B0604030504040204" pitchFamily="34" charset="0"/>
              </a:rPr>
              <a:t> e servizi pubblici quali: servizi sociali di Comuni e ASL, lavorativi dei Centri per l’Impiego, finanziari, imprenditoriali delle Camere di Commercio,  di formazione linguistica, culturale e socio-economica e dei CPIA (anche per l’esercizio della cittadinanza). </a:t>
            </a:r>
          </a:p>
          <a:p>
            <a:pPr marL="0" lvl="0" indent="0">
              <a:lnSpc>
                <a:spcPct val="170000"/>
              </a:lnSpc>
              <a:buNone/>
            </a:pPr>
            <a:r>
              <a:rPr lang="it-IT" sz="4500" dirty="0" smtClean="0">
                <a:solidFill>
                  <a:srgbClr val="373737"/>
                </a:solidFill>
                <a:latin typeface="Tahoma" panose="020B0604030504040204" pitchFamily="34" charset="0"/>
                <a:ea typeface="Tahoma" panose="020B0604030504040204" pitchFamily="34" charset="0"/>
                <a:cs typeface="Tahoma" panose="020B0604030504040204" pitchFamily="34" charset="0"/>
              </a:rPr>
              <a:t> Si vuole inoltre attivare  </a:t>
            </a:r>
            <a:r>
              <a:rPr lang="it-IT" sz="4500" dirty="0">
                <a:solidFill>
                  <a:srgbClr val="373737"/>
                </a:solidFill>
                <a:latin typeface="Tahoma" panose="020B0604030504040204" pitchFamily="34" charset="0"/>
                <a:ea typeface="Tahoma" panose="020B0604030504040204" pitchFamily="34" charset="0"/>
                <a:cs typeface="Tahoma" panose="020B0604030504040204" pitchFamily="34" charset="0"/>
              </a:rPr>
              <a:t>e </a:t>
            </a:r>
            <a:r>
              <a:rPr lang="it-IT" sz="4500" dirty="0" smtClean="0">
                <a:solidFill>
                  <a:srgbClr val="373737"/>
                </a:solidFill>
                <a:latin typeface="Tahoma" panose="020B0604030504040204" pitchFamily="34" charset="0"/>
                <a:ea typeface="Tahoma" panose="020B0604030504040204" pitchFamily="34" charset="0"/>
                <a:cs typeface="Tahoma" panose="020B0604030504040204" pitchFamily="34" charset="0"/>
              </a:rPr>
              <a:t>rafforzare le </a:t>
            </a:r>
            <a:r>
              <a:rPr lang="it-IT" sz="4500" dirty="0">
                <a:solidFill>
                  <a:srgbClr val="373737"/>
                </a:solidFill>
                <a:latin typeface="Tahoma" panose="020B0604030504040204" pitchFamily="34" charset="0"/>
                <a:ea typeface="Tahoma" panose="020B0604030504040204" pitchFamily="34" charset="0"/>
                <a:cs typeface="Tahoma" panose="020B0604030504040204" pitchFamily="34" charset="0"/>
              </a:rPr>
              <a:t>reti di servizi governate e coordinate a livello territoriale, favorendo la creazione di reti multilivello tra PA, cittadini e soggetti privati;</a:t>
            </a:r>
          </a:p>
          <a:p>
            <a:pPr marL="0" lvl="0" indent="0">
              <a:buNone/>
            </a:pPr>
            <a:r>
              <a:rPr lang="it-IT" sz="4500" dirty="0" smtClean="0">
                <a:solidFill>
                  <a:srgbClr val="373737"/>
                </a:solidFill>
                <a:latin typeface="Tahoma" panose="020B0604030504040204" pitchFamily="34" charset="0"/>
                <a:ea typeface="Tahoma" panose="020B0604030504040204" pitchFamily="34" charset="0"/>
                <a:cs typeface="Tahoma" panose="020B0604030504040204" pitchFamily="34" charset="0"/>
              </a:rPr>
              <a:t>Il </a:t>
            </a:r>
            <a:r>
              <a:rPr lang="it-IT" sz="4500" dirty="0">
                <a:solidFill>
                  <a:srgbClr val="373737"/>
                </a:solidFill>
                <a:latin typeface="Tahoma" panose="020B0604030504040204" pitchFamily="34" charset="0"/>
                <a:ea typeface="Tahoma" panose="020B0604030504040204" pitchFamily="34" charset="0"/>
                <a:cs typeface="Tahoma" panose="020B0604030504040204" pitchFamily="34" charset="0"/>
              </a:rPr>
              <a:t>progetto si sviluppa nell’arco di 29 mesi, con avvio nel mese di Luglio 2019 e  termine di conclusione fissato </a:t>
            </a:r>
            <a:r>
              <a:rPr lang="it-IT" sz="4500" dirty="0" smtClean="0">
                <a:solidFill>
                  <a:srgbClr val="373737"/>
                </a:solidFill>
                <a:latin typeface="Tahoma" panose="020B0604030504040204" pitchFamily="34" charset="0"/>
                <a:ea typeface="Tahoma" panose="020B0604030504040204" pitchFamily="34" charset="0"/>
                <a:cs typeface="Tahoma" panose="020B0604030504040204" pitchFamily="34" charset="0"/>
              </a:rPr>
              <a:t>al</a:t>
            </a:r>
          </a:p>
          <a:p>
            <a:pPr marL="0" lvl="0" indent="0">
              <a:buNone/>
            </a:pPr>
            <a:r>
              <a:rPr lang="it-IT" sz="4500" dirty="0" smtClean="0">
                <a:solidFill>
                  <a:srgbClr val="373737"/>
                </a:solidFill>
                <a:latin typeface="Tahoma" panose="020B0604030504040204" pitchFamily="34" charset="0"/>
                <a:ea typeface="Tahoma" panose="020B0604030504040204" pitchFamily="34" charset="0"/>
                <a:cs typeface="Tahoma" panose="020B0604030504040204" pitchFamily="34" charset="0"/>
              </a:rPr>
              <a:t>30 </a:t>
            </a:r>
            <a:r>
              <a:rPr lang="it-IT" sz="4500" dirty="0">
                <a:solidFill>
                  <a:srgbClr val="373737"/>
                </a:solidFill>
                <a:latin typeface="Tahoma" panose="020B0604030504040204" pitchFamily="34" charset="0"/>
                <a:ea typeface="Tahoma" panose="020B0604030504040204" pitchFamily="34" charset="0"/>
                <a:cs typeface="Tahoma" panose="020B0604030504040204" pitchFamily="34" charset="0"/>
              </a:rPr>
              <a:t>novembre 2021</a:t>
            </a:r>
            <a:r>
              <a:rPr lang="it-IT" sz="4500" dirty="0" smtClean="0">
                <a:solidFill>
                  <a:srgbClr val="373737"/>
                </a:solidFill>
                <a:latin typeface="Tahoma" panose="020B0604030504040204" pitchFamily="34" charset="0"/>
                <a:ea typeface="Tahoma" panose="020B0604030504040204" pitchFamily="34" charset="0"/>
                <a:cs typeface="Tahoma" panose="020B0604030504040204" pitchFamily="34" charset="0"/>
              </a:rPr>
              <a:t>.  </a:t>
            </a:r>
            <a:endParaRPr lang="it-IT" sz="4500" dirty="0">
              <a:solidFill>
                <a:srgbClr val="373737"/>
              </a:solidFill>
              <a:latin typeface="Tahoma" panose="020B0604030504040204" pitchFamily="34" charset="0"/>
              <a:ea typeface="Tahoma" panose="020B0604030504040204" pitchFamily="34" charset="0"/>
              <a:cs typeface="Tahoma" panose="020B0604030504040204" pitchFamily="34" charset="0"/>
            </a:endParaRPr>
          </a:p>
          <a:p>
            <a:pPr marL="0" indent="0">
              <a:lnSpc>
                <a:spcPct val="170000"/>
              </a:lnSpc>
              <a:buNone/>
            </a:pPr>
            <a:endParaRPr lang="it-IT" sz="2900" dirty="0">
              <a:solidFill>
                <a:srgbClr val="373737"/>
              </a:solidFill>
              <a:latin typeface="Tahoma" panose="020B0604030504040204" pitchFamily="34" charset="0"/>
              <a:ea typeface="Tahoma" panose="020B0604030504040204" pitchFamily="34" charset="0"/>
              <a:cs typeface="Tahoma" panose="020B0604030504040204" pitchFamily="34" charset="0"/>
            </a:endParaRPr>
          </a:p>
          <a:p>
            <a:pPr marL="0" indent="0">
              <a:lnSpc>
                <a:spcPct val="170000"/>
              </a:lnSpc>
              <a:buNone/>
            </a:pPr>
            <a:endParaRPr lang="it-IT" sz="29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 xmlns:p14="http://schemas.microsoft.com/office/powerpoint/2010/main" val="408820618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rgbClr val="FF0000"/>
                </a:solidFill>
                <a:latin typeface="Tahoma" panose="020B0604030504040204" pitchFamily="34" charset="0"/>
                <a:ea typeface="Tahoma" panose="020B0604030504040204" pitchFamily="34" charset="0"/>
                <a:cs typeface="Tahoma" panose="020B0604030504040204" pitchFamily="34" charset="0"/>
              </a:rPr>
              <a:t>RISULTATI ATTESI</a:t>
            </a:r>
            <a:endParaRPr lang="it-IT"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Segnaposto contenuto 2"/>
          <p:cNvSpPr>
            <a:spLocks noGrp="1"/>
          </p:cNvSpPr>
          <p:nvPr>
            <p:ph idx="1"/>
          </p:nvPr>
        </p:nvSpPr>
        <p:spPr>
          <a:xfrm>
            <a:off x="399245" y="1828800"/>
            <a:ext cx="10497355" cy="4713668"/>
          </a:xfrm>
        </p:spPr>
        <p:txBody>
          <a:bodyPr>
            <a:normAutofit/>
          </a:bodyPr>
          <a:lstStyle/>
          <a:p>
            <a:pPr marL="0" indent="0" algn="ctr">
              <a:lnSpc>
                <a:spcPct val="150000"/>
              </a:lnSpc>
              <a:buNone/>
            </a:pPr>
            <a:r>
              <a:rPr lang="it-IT" dirty="0" smtClean="0">
                <a:solidFill>
                  <a:srgbClr val="373737"/>
                </a:solidFill>
                <a:latin typeface="Tahoma" panose="020B0604030504040204" pitchFamily="34" charset="0"/>
                <a:ea typeface="Tahoma" panose="020B0604030504040204" pitchFamily="34" charset="0"/>
                <a:cs typeface="Tahoma" panose="020B0604030504040204" pitchFamily="34" charset="0"/>
              </a:rPr>
              <a:t>I </a:t>
            </a:r>
            <a:r>
              <a:rPr lang="it-IT" dirty="0">
                <a:solidFill>
                  <a:srgbClr val="373737"/>
                </a:solidFill>
                <a:latin typeface="Tahoma" panose="020B0604030504040204" pitchFamily="34" charset="0"/>
                <a:ea typeface="Tahoma" panose="020B0604030504040204" pitchFamily="34" charset="0"/>
                <a:cs typeface="Tahoma" panose="020B0604030504040204" pitchFamily="34" charset="0"/>
              </a:rPr>
              <a:t>principali risultati attesi sono così sintetizzabili:</a:t>
            </a:r>
          </a:p>
          <a:p>
            <a:pPr marL="0" lvl="0" indent="0" algn="ctr">
              <a:lnSpc>
                <a:spcPct val="150000"/>
              </a:lnSpc>
              <a:buNone/>
            </a:pPr>
            <a:r>
              <a:rPr lang="it-IT" dirty="0">
                <a:solidFill>
                  <a:srgbClr val="373737"/>
                </a:solidFill>
                <a:latin typeface="Tahoma" panose="020B0604030504040204" pitchFamily="34" charset="0"/>
                <a:ea typeface="Tahoma" panose="020B0604030504040204" pitchFamily="34" charset="0"/>
                <a:cs typeface="Tahoma" panose="020B0604030504040204" pitchFamily="34" charset="0"/>
              </a:rPr>
              <a:t>migliorata capacità, in termini di efficacia, efficienza ed economicità, degli attori pubblici che operano a livello </a:t>
            </a:r>
            <a:r>
              <a:rPr lang="it-IT" dirty="0" smtClean="0">
                <a:solidFill>
                  <a:srgbClr val="373737"/>
                </a:solidFill>
                <a:latin typeface="Tahoma" panose="020B0604030504040204" pitchFamily="34" charset="0"/>
                <a:ea typeface="Tahoma" panose="020B0604030504040204" pitchFamily="34" charset="0"/>
                <a:cs typeface="Tahoma" panose="020B0604030504040204" pitchFamily="34" charset="0"/>
              </a:rPr>
              <a:t>locale    </a:t>
            </a:r>
          </a:p>
          <a:p>
            <a:pPr marL="0" lvl="0" indent="0" algn="ctr">
              <a:lnSpc>
                <a:spcPct val="150000"/>
              </a:lnSpc>
              <a:buNone/>
            </a:pPr>
            <a:r>
              <a:rPr lang="it-IT" dirty="0" smtClean="0">
                <a:solidFill>
                  <a:srgbClr val="373737"/>
                </a:solidFill>
                <a:latin typeface="Tahoma" panose="020B0604030504040204" pitchFamily="34" charset="0"/>
                <a:ea typeface="Tahoma" panose="020B0604030504040204" pitchFamily="34" charset="0"/>
                <a:cs typeface="Tahoma" panose="020B0604030504040204" pitchFamily="34" charset="0"/>
              </a:rPr>
              <a:t>garantire </a:t>
            </a:r>
            <a:r>
              <a:rPr lang="it-IT" dirty="0">
                <a:solidFill>
                  <a:srgbClr val="373737"/>
                </a:solidFill>
                <a:latin typeface="Tahoma" panose="020B0604030504040204" pitchFamily="34" charset="0"/>
                <a:ea typeface="Tahoma" panose="020B0604030504040204" pitchFamily="34" charset="0"/>
                <a:cs typeface="Tahoma" panose="020B0604030504040204" pitchFamily="34" charset="0"/>
              </a:rPr>
              <a:t>servizi informativi e di orientamento ai cittadini dei Paesi terzi, attraverso un sistema coordinato di servizi in </a:t>
            </a:r>
            <a:r>
              <a:rPr lang="it-IT" dirty="0" smtClean="0">
                <a:solidFill>
                  <a:srgbClr val="373737"/>
                </a:solidFill>
                <a:latin typeface="Tahoma" panose="020B0604030504040204" pitchFamily="34" charset="0"/>
                <a:ea typeface="Tahoma" panose="020B0604030504040204" pitchFamily="34" charset="0"/>
                <a:cs typeface="Tahoma" panose="020B0604030504040204" pitchFamily="34" charset="0"/>
              </a:rPr>
              <a:t>rete </a:t>
            </a:r>
            <a:endParaRPr lang="it-IT" dirty="0">
              <a:solidFill>
                <a:srgbClr val="373737"/>
              </a:solidFill>
              <a:latin typeface="Tahoma" panose="020B0604030504040204" pitchFamily="34" charset="0"/>
              <a:ea typeface="Tahoma" panose="020B0604030504040204" pitchFamily="34" charset="0"/>
              <a:cs typeface="Tahoma" panose="020B0604030504040204" pitchFamily="34" charset="0"/>
            </a:endParaRPr>
          </a:p>
          <a:p>
            <a:pPr>
              <a:lnSpc>
                <a:spcPct val="150000"/>
              </a:lnSpc>
            </a:pPr>
            <a:endParaRPr lang="it-IT" dirty="0"/>
          </a:p>
        </p:txBody>
      </p:sp>
    </p:spTree>
    <p:extLst>
      <p:ext uri="{BB962C8B-B14F-4D97-AF65-F5344CB8AC3E}">
        <p14:creationId xmlns="" xmlns:p14="http://schemas.microsoft.com/office/powerpoint/2010/main" val="155013547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algn="ctr" rtl="0"/>
            <a:r>
              <a:rPr lang="it-IT" sz="4000" b="1" dirty="0"/>
              <a:t>DATI  EUROSTAT 2019</a:t>
            </a:r>
          </a:p>
        </p:txBody>
      </p:sp>
      <p:sp>
        <p:nvSpPr>
          <p:cNvPr id="3" name="Segnaposto contenuto 2"/>
          <p:cNvSpPr>
            <a:spLocks noGrp="1"/>
          </p:cNvSpPr>
          <p:nvPr>
            <p:ph sz="half" idx="1"/>
          </p:nvPr>
        </p:nvSpPr>
        <p:spPr>
          <a:xfrm>
            <a:off x="390526" y="1809750"/>
            <a:ext cx="11363325" cy="4343400"/>
          </a:xfrm>
          <a:ln w="38100">
            <a:solidFill>
              <a:schemeClr val="accent2"/>
            </a:solidFill>
          </a:ln>
        </p:spPr>
        <p:txBody>
          <a:bodyPr rtlCol="0">
            <a:normAutofit/>
          </a:bodyPr>
          <a:lstStyle/>
          <a:p>
            <a:pPr marL="0" indent="0" algn="ctr">
              <a:lnSpc>
                <a:spcPct val="150000"/>
              </a:lnSpc>
              <a:buNone/>
            </a:pPr>
            <a:r>
              <a:rPr lang="it-IT" b="1" dirty="0"/>
              <a:t>PERCENTUALE DEI 25/64enni </a:t>
            </a:r>
          </a:p>
          <a:p>
            <a:pPr marL="0" indent="0" algn="ctr">
              <a:lnSpc>
                <a:spcPct val="150000"/>
              </a:lnSpc>
              <a:buNone/>
            </a:pPr>
            <a:r>
              <a:rPr lang="it-IT" b="1" dirty="0"/>
              <a:t>CHE HANNO PARTECIPATO AD ATTIVITÀ </a:t>
            </a:r>
          </a:p>
          <a:p>
            <a:pPr marL="0" indent="0" algn="ctr">
              <a:lnSpc>
                <a:spcPct val="150000"/>
              </a:lnSpc>
              <a:buNone/>
            </a:pPr>
            <a:r>
              <a:rPr lang="it-IT" b="1" dirty="0"/>
              <a:t>DI ISTRUZIONE E FORMAZIONE</a:t>
            </a:r>
          </a:p>
        </p:txBody>
      </p:sp>
      <p:graphicFrame>
        <p:nvGraphicFramePr>
          <p:cNvPr id="5" name="Segnaposto contenuto 4"/>
          <p:cNvGraphicFramePr>
            <a:graphicFrameLocks noGrp="1"/>
          </p:cNvGraphicFramePr>
          <p:nvPr>
            <p:ph sz="half" idx="2"/>
            <p:extLst>
              <p:ext uri="{D42A27DB-BD31-4B8C-83A1-F6EECF244321}">
                <p14:modId xmlns="" xmlns:p14="http://schemas.microsoft.com/office/powerpoint/2010/main" val="4052232623"/>
              </p:ext>
            </p:extLst>
          </p:nvPr>
        </p:nvGraphicFramePr>
        <p:xfrm>
          <a:off x="2162176" y="4436745"/>
          <a:ext cx="7820025" cy="1149350"/>
        </p:xfrm>
        <a:graphic>
          <a:graphicData uri="http://schemas.openxmlformats.org/drawingml/2006/table">
            <a:tbl>
              <a:tblPr firstRow="1" bandRow="1">
                <a:effectLst>
                  <a:outerShdw blurRad="50800" dist="38100" dir="8100000" algn="tr" rotWithShape="0">
                    <a:prstClr val="black">
                      <a:alpha val="40000"/>
                    </a:prstClr>
                  </a:outerShdw>
                </a:effectLst>
                <a:tableStyleId>{C4B1156A-380E-4F78-BDF5-A606A8083BF9}</a:tableStyleId>
              </a:tblPr>
              <a:tblGrid>
                <a:gridCol w="1176336">
                  <a:extLst>
                    <a:ext uri="{9D8B030D-6E8A-4147-A177-3AD203B41FA5}">
                      <a16:colId xmlns="" xmlns:a16="http://schemas.microsoft.com/office/drawing/2014/main" val="20000"/>
                    </a:ext>
                  </a:extLst>
                </a:gridCol>
                <a:gridCol w="1633539">
                  <a:extLst>
                    <a:ext uri="{9D8B030D-6E8A-4147-A177-3AD203B41FA5}">
                      <a16:colId xmlns="" xmlns:a16="http://schemas.microsoft.com/office/drawing/2014/main" val="20001"/>
                    </a:ext>
                  </a:extLst>
                </a:gridCol>
                <a:gridCol w="1428750">
                  <a:extLst>
                    <a:ext uri="{9D8B030D-6E8A-4147-A177-3AD203B41FA5}">
                      <a16:colId xmlns="" xmlns:a16="http://schemas.microsoft.com/office/drawing/2014/main" val="20002"/>
                    </a:ext>
                  </a:extLst>
                </a:gridCol>
                <a:gridCol w="1933575">
                  <a:extLst>
                    <a:ext uri="{9D8B030D-6E8A-4147-A177-3AD203B41FA5}">
                      <a16:colId xmlns="" xmlns:a16="http://schemas.microsoft.com/office/drawing/2014/main" val="675838016"/>
                    </a:ext>
                  </a:extLst>
                </a:gridCol>
                <a:gridCol w="1647825">
                  <a:extLst>
                    <a:ext uri="{9D8B030D-6E8A-4147-A177-3AD203B41FA5}">
                      <a16:colId xmlns="" xmlns:a16="http://schemas.microsoft.com/office/drawing/2014/main" val="3220786258"/>
                    </a:ext>
                  </a:extLst>
                </a:gridCol>
              </a:tblGrid>
              <a:tr h="574675">
                <a:tc>
                  <a:txBody>
                    <a:bodyPr/>
                    <a:lstStyle/>
                    <a:p>
                      <a:pPr algn="ctr" rtl="0"/>
                      <a:r>
                        <a:rPr lang="it-IT" noProof="0" dirty="0"/>
                        <a:t>ITALIA</a:t>
                      </a:r>
                    </a:p>
                  </a:txBody>
                  <a:tcPr anchor="ctr">
                    <a:solidFill>
                      <a:schemeClr val="accent1">
                        <a:lumMod val="60000"/>
                        <a:lumOff val="40000"/>
                      </a:schemeClr>
                    </a:solidFill>
                  </a:tcPr>
                </a:tc>
                <a:tc>
                  <a:txBody>
                    <a:bodyPr/>
                    <a:lstStyle/>
                    <a:p>
                      <a:pPr algn="ctr" rtl="0"/>
                      <a:r>
                        <a:rPr lang="it-IT" noProof="0" dirty="0"/>
                        <a:t>GERMANIA</a:t>
                      </a:r>
                    </a:p>
                  </a:txBody>
                  <a:tcPr anchor="ctr">
                    <a:solidFill>
                      <a:schemeClr val="accent1">
                        <a:lumMod val="60000"/>
                        <a:lumOff val="40000"/>
                      </a:schemeClr>
                    </a:solidFill>
                  </a:tcPr>
                </a:tc>
                <a:tc>
                  <a:txBody>
                    <a:bodyPr/>
                    <a:lstStyle/>
                    <a:p>
                      <a:pPr algn="ctr" rtl="0"/>
                      <a:r>
                        <a:rPr lang="it-IT" noProof="0" dirty="0"/>
                        <a:t>SPAGNA</a:t>
                      </a:r>
                    </a:p>
                  </a:txBody>
                  <a:tcPr anchor="ctr">
                    <a:solidFill>
                      <a:schemeClr val="accent1">
                        <a:lumMod val="60000"/>
                        <a:lumOff val="40000"/>
                      </a:schemeClr>
                    </a:solidFill>
                  </a:tcPr>
                </a:tc>
                <a:tc>
                  <a:txBody>
                    <a:bodyPr/>
                    <a:lstStyle/>
                    <a:p>
                      <a:pPr algn="ctr" rtl="0"/>
                      <a:r>
                        <a:rPr lang="it-IT" noProof="0" dirty="0"/>
                        <a:t>INGHILTERRA</a:t>
                      </a:r>
                    </a:p>
                  </a:txBody>
                  <a:tcPr anchor="ctr">
                    <a:solidFill>
                      <a:schemeClr val="accent1">
                        <a:lumMod val="60000"/>
                        <a:lumOff val="40000"/>
                      </a:schemeClr>
                    </a:solidFill>
                  </a:tcPr>
                </a:tc>
                <a:tc>
                  <a:txBody>
                    <a:bodyPr/>
                    <a:lstStyle/>
                    <a:p>
                      <a:pPr algn="ctr" rtl="0"/>
                      <a:r>
                        <a:rPr lang="it-IT" noProof="0" dirty="0"/>
                        <a:t>FRANCIA</a:t>
                      </a:r>
                    </a:p>
                  </a:txBody>
                  <a:tcPr anchor="ctr">
                    <a:solidFill>
                      <a:schemeClr val="accent1">
                        <a:lumMod val="60000"/>
                        <a:lumOff val="40000"/>
                      </a:schemeClr>
                    </a:solidFill>
                  </a:tcPr>
                </a:tc>
                <a:extLst>
                  <a:ext uri="{0D108BD9-81ED-4DB2-BD59-A6C34878D82A}">
                    <a16:rowId xmlns="" xmlns:a16="http://schemas.microsoft.com/office/drawing/2014/main" val="10000"/>
                  </a:ext>
                </a:extLst>
              </a:tr>
              <a:tr h="574675">
                <a:tc>
                  <a:txBody>
                    <a:bodyPr/>
                    <a:lstStyle/>
                    <a:p>
                      <a:pPr algn="ctr" rtl="0"/>
                      <a:r>
                        <a:rPr lang="it-IT" sz="2400" b="1" noProof="0" dirty="0">
                          <a:solidFill>
                            <a:srgbClr val="FF0000"/>
                          </a:solidFill>
                        </a:rPr>
                        <a:t>7,7</a:t>
                      </a:r>
                    </a:p>
                  </a:txBody>
                  <a:tcPr anchor="ctr"/>
                </a:tc>
                <a:tc>
                  <a:txBody>
                    <a:bodyPr/>
                    <a:lstStyle/>
                    <a:p>
                      <a:pPr algn="ctr" rtl="0"/>
                      <a:r>
                        <a:rPr lang="it-IT" sz="2400" b="1" noProof="0" dirty="0"/>
                        <a:t>8,2</a:t>
                      </a:r>
                    </a:p>
                  </a:txBody>
                  <a:tcPr anchor="ctr"/>
                </a:tc>
                <a:tc>
                  <a:txBody>
                    <a:bodyPr/>
                    <a:lstStyle/>
                    <a:p>
                      <a:pPr algn="ctr" rtl="0"/>
                      <a:r>
                        <a:rPr lang="it-IT" sz="2400" b="1" noProof="0" dirty="0"/>
                        <a:t>10,6</a:t>
                      </a:r>
                    </a:p>
                  </a:txBody>
                  <a:tcPr anchor="ctr"/>
                </a:tc>
                <a:tc>
                  <a:txBody>
                    <a:bodyPr/>
                    <a:lstStyle/>
                    <a:p>
                      <a:pPr algn="ctr" rtl="0"/>
                      <a:r>
                        <a:rPr lang="it-IT" sz="2400" b="1" noProof="0" dirty="0"/>
                        <a:t>14,8</a:t>
                      </a:r>
                    </a:p>
                  </a:txBody>
                  <a:tcPr anchor="ctr"/>
                </a:tc>
                <a:tc>
                  <a:txBody>
                    <a:bodyPr/>
                    <a:lstStyle/>
                    <a:p>
                      <a:pPr algn="ctr" rtl="0"/>
                      <a:r>
                        <a:rPr lang="it-IT" sz="2400" b="1" noProof="0" dirty="0"/>
                        <a:t>19,5</a:t>
                      </a:r>
                    </a:p>
                  </a:txBody>
                  <a:tcPr anchor="ctr"/>
                </a:tc>
                <a:extLst>
                  <a:ext uri="{0D108BD9-81ED-4DB2-BD59-A6C34878D82A}">
                    <a16:rowId xmlns="" xmlns:a16="http://schemas.microsoft.com/office/drawing/2014/main" val="10001"/>
                  </a:ext>
                </a:extLst>
              </a:tr>
            </a:tbl>
          </a:graphicData>
        </a:graphic>
      </p:graphicFrame>
    </p:spTree>
    <p:extLst>
      <p:ext uri="{BB962C8B-B14F-4D97-AF65-F5344CB8AC3E}">
        <p14:creationId xmlns="" xmlns:p14="http://schemas.microsoft.com/office/powerpoint/2010/main" val="421385538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5276" y="255134"/>
            <a:ext cx="11525249" cy="1036850"/>
          </a:xfrm>
        </p:spPr>
        <p:txBody>
          <a:bodyPr rtlCol="0">
            <a:normAutofit/>
          </a:bodyPr>
          <a:lstStyle/>
          <a:p>
            <a:pPr algn="ctr" rtl="0"/>
            <a:r>
              <a:rPr lang="it-IT" b="1" dirty="0">
                <a:latin typeface="Arial" panose="020B0604020202020204" pitchFamily="34" charset="0"/>
                <a:ea typeface="Arial" panose="020B0604020202020204" pitchFamily="34" charset="0"/>
              </a:rPr>
              <a:t/>
            </a:r>
            <a:br>
              <a:rPr lang="it-IT" b="1" dirty="0">
                <a:latin typeface="Arial" panose="020B0604020202020204" pitchFamily="34" charset="0"/>
                <a:ea typeface="Arial" panose="020B0604020202020204" pitchFamily="34" charset="0"/>
              </a:rPr>
            </a:br>
            <a:r>
              <a:rPr lang="it-IT" sz="3600" b="1" dirty="0">
                <a:latin typeface="Arial" panose="020B0604020202020204" pitchFamily="34" charset="0"/>
                <a:ea typeface="Arial" panose="020B0604020202020204" pitchFamily="34" charset="0"/>
              </a:rPr>
              <a:t>DIRITTO ALL’APPRENDIMENTO </a:t>
            </a:r>
            <a:r>
              <a:rPr lang="it-IT" sz="3600" b="1" spc="5" dirty="0">
                <a:latin typeface="Arial" panose="020B0604020202020204" pitchFamily="34" charset="0"/>
                <a:ea typeface="Arial" panose="020B0604020202020204" pitchFamily="34" charset="0"/>
              </a:rPr>
              <a:t> </a:t>
            </a:r>
            <a:r>
              <a:rPr lang="it-IT" sz="3600" b="1" dirty="0">
                <a:latin typeface="Arial" panose="020B0604020202020204" pitchFamily="34" charset="0"/>
                <a:ea typeface="Arial" panose="020B0604020202020204" pitchFamily="34" charset="0"/>
              </a:rPr>
              <a:t>PERMANENTE</a:t>
            </a:r>
            <a:r>
              <a:rPr lang="it-IT" sz="3600" b="1" spc="5" dirty="0">
                <a:latin typeface="Arial" panose="020B0604020202020204" pitchFamily="34" charset="0"/>
                <a:ea typeface="Arial" panose="020B0604020202020204" pitchFamily="34" charset="0"/>
              </a:rPr>
              <a:t> </a:t>
            </a:r>
            <a:endParaRPr lang="it-IT" sz="3600" b="1" dirty="0"/>
          </a:p>
        </p:txBody>
      </p:sp>
      <p:sp>
        <p:nvSpPr>
          <p:cNvPr id="3" name="Segnaposto contenuto 2"/>
          <p:cNvSpPr>
            <a:spLocks noGrp="1"/>
          </p:cNvSpPr>
          <p:nvPr>
            <p:ph idx="1"/>
          </p:nvPr>
        </p:nvSpPr>
        <p:spPr>
          <a:xfrm>
            <a:off x="676275" y="1724027"/>
            <a:ext cx="10991850" cy="4810125"/>
          </a:xfrm>
          <a:ln w="38100">
            <a:solidFill>
              <a:schemeClr val="accent1"/>
            </a:solidFill>
          </a:ln>
        </p:spPr>
        <p:txBody>
          <a:bodyPr rtlCol="0">
            <a:normAutofit fontScale="92500" lnSpcReduction="10000"/>
          </a:bodyPr>
          <a:lstStyle/>
          <a:p>
            <a:pPr marL="0" indent="0">
              <a:lnSpc>
                <a:spcPct val="150000"/>
              </a:lnSpc>
              <a:buNone/>
            </a:pPr>
            <a:r>
              <a:rPr lang="it-IT" dirty="0">
                <a:latin typeface="Tahoma" panose="020B0604030504040204" pitchFamily="34" charset="0"/>
                <a:ea typeface="Tahoma" panose="020B0604030504040204" pitchFamily="34" charset="0"/>
                <a:cs typeface="Tahoma" panose="020B0604030504040204" pitchFamily="34" charset="0"/>
              </a:rPr>
              <a:t>Il «</a:t>
            </a:r>
            <a:r>
              <a:rPr lang="it-IT" b="1" dirty="0">
                <a:latin typeface="Tahoma" panose="020B0604030504040204" pitchFamily="34" charset="0"/>
                <a:ea typeface="Tahoma" panose="020B0604030504040204" pitchFamily="34" charset="0"/>
                <a:cs typeface="Tahoma" panose="020B0604030504040204" pitchFamily="34" charset="0"/>
              </a:rPr>
              <a:t>Diritto all’apprendimento in età adulta</a:t>
            </a:r>
            <a:r>
              <a:rPr lang="it-IT" dirty="0">
                <a:latin typeface="Tahoma" panose="020B0604030504040204" pitchFamily="34" charset="0"/>
                <a:ea typeface="Tahoma" panose="020B0604030504040204" pitchFamily="34" charset="0"/>
                <a:cs typeface="Tahoma" panose="020B0604030504040204" pitchFamily="34" charset="0"/>
              </a:rPr>
              <a:t>» viene sancito nell’art. 4  della legge n.92/2012 «In linea con le indicazioni dell’Unione europea, per apprendimento permanente si intende qualsiasi </a:t>
            </a:r>
            <a:r>
              <a:rPr lang="it-IT" b="1" dirty="0">
                <a:latin typeface="Tahoma" panose="020B0604030504040204" pitchFamily="34" charset="0"/>
                <a:ea typeface="Tahoma" panose="020B0604030504040204" pitchFamily="34" charset="0"/>
                <a:cs typeface="Tahoma" panose="020B0604030504040204" pitchFamily="34" charset="0"/>
              </a:rPr>
              <a:t>attività</a:t>
            </a:r>
            <a:r>
              <a:rPr lang="it-IT" dirty="0">
                <a:latin typeface="Tahoma" panose="020B0604030504040204" pitchFamily="34" charset="0"/>
                <a:ea typeface="Tahoma" panose="020B0604030504040204" pitchFamily="34" charset="0"/>
                <a:cs typeface="Tahoma" panose="020B0604030504040204" pitchFamily="34" charset="0"/>
              </a:rPr>
              <a:t> intrapresa dalle persone in modo </a:t>
            </a:r>
            <a:r>
              <a:rPr lang="it-IT" b="1" dirty="0">
                <a:latin typeface="Tahoma" panose="020B0604030504040204" pitchFamily="34" charset="0"/>
                <a:ea typeface="Tahoma" panose="020B0604030504040204" pitchFamily="34" charset="0"/>
                <a:cs typeface="Tahoma" panose="020B0604030504040204" pitchFamily="34" charset="0"/>
              </a:rPr>
              <a:t>formale</a:t>
            </a:r>
            <a:r>
              <a:rPr lang="it-IT" dirty="0">
                <a:latin typeface="Tahoma" panose="020B0604030504040204" pitchFamily="34" charset="0"/>
                <a:ea typeface="Tahoma" panose="020B0604030504040204" pitchFamily="34" charset="0"/>
                <a:cs typeface="Tahoma" panose="020B0604030504040204" pitchFamily="34" charset="0"/>
              </a:rPr>
              <a:t>, </a:t>
            </a:r>
            <a:r>
              <a:rPr lang="it-IT" b="1" dirty="0">
                <a:latin typeface="Tahoma" panose="020B0604030504040204" pitchFamily="34" charset="0"/>
                <a:ea typeface="Tahoma" panose="020B0604030504040204" pitchFamily="34" charset="0"/>
                <a:cs typeface="Tahoma" panose="020B0604030504040204" pitchFamily="34" charset="0"/>
              </a:rPr>
              <a:t>non</a:t>
            </a:r>
            <a:r>
              <a:rPr lang="it-IT" dirty="0">
                <a:latin typeface="Tahoma" panose="020B0604030504040204" pitchFamily="34" charset="0"/>
                <a:ea typeface="Tahoma" panose="020B0604030504040204" pitchFamily="34" charset="0"/>
                <a:cs typeface="Tahoma" panose="020B0604030504040204" pitchFamily="34" charset="0"/>
              </a:rPr>
              <a:t> </a:t>
            </a:r>
            <a:r>
              <a:rPr lang="it-IT" b="1" dirty="0">
                <a:latin typeface="Tahoma" panose="020B0604030504040204" pitchFamily="34" charset="0"/>
                <a:ea typeface="Tahoma" panose="020B0604030504040204" pitchFamily="34" charset="0"/>
                <a:cs typeface="Tahoma" panose="020B0604030504040204" pitchFamily="34" charset="0"/>
              </a:rPr>
              <a:t>formale</a:t>
            </a:r>
            <a:r>
              <a:rPr lang="it-IT" dirty="0">
                <a:latin typeface="Tahoma" panose="020B0604030504040204" pitchFamily="34" charset="0"/>
                <a:ea typeface="Tahoma" panose="020B0604030504040204" pitchFamily="34" charset="0"/>
                <a:cs typeface="Tahoma" panose="020B0604030504040204" pitchFamily="34" charset="0"/>
              </a:rPr>
              <a:t> e </a:t>
            </a:r>
            <a:r>
              <a:rPr lang="it-IT" b="1" dirty="0">
                <a:latin typeface="Tahoma" panose="020B0604030504040204" pitchFamily="34" charset="0"/>
                <a:ea typeface="Tahoma" panose="020B0604030504040204" pitchFamily="34" charset="0"/>
                <a:cs typeface="Tahoma" panose="020B0604030504040204" pitchFamily="34" charset="0"/>
              </a:rPr>
              <a:t>informale</a:t>
            </a:r>
            <a:r>
              <a:rPr lang="it-IT" dirty="0">
                <a:latin typeface="Tahoma" panose="020B0604030504040204" pitchFamily="34" charset="0"/>
                <a:ea typeface="Tahoma" panose="020B0604030504040204" pitchFamily="34" charset="0"/>
                <a:cs typeface="Tahoma" panose="020B0604030504040204" pitchFamily="34" charset="0"/>
              </a:rPr>
              <a:t>, nelle varie fasi della vita, al fine di migliorare le conoscenze, le capacità e le competenze, in una </a:t>
            </a:r>
            <a:r>
              <a:rPr lang="it-IT" b="1" dirty="0" smtClean="0">
                <a:latin typeface="Tahoma" panose="020B0604030504040204" pitchFamily="34" charset="0"/>
                <a:ea typeface="Tahoma" panose="020B0604030504040204" pitchFamily="34" charset="0"/>
                <a:cs typeface="Tahoma" panose="020B0604030504040204" pitchFamily="34" charset="0"/>
              </a:rPr>
              <a:t>prospettiva personale</a:t>
            </a:r>
            <a:r>
              <a:rPr lang="it-IT" b="1" dirty="0">
                <a:latin typeface="Tahoma" panose="020B0604030504040204" pitchFamily="34" charset="0"/>
                <a:ea typeface="Tahoma" panose="020B0604030504040204" pitchFamily="34" charset="0"/>
                <a:cs typeface="Tahoma" panose="020B0604030504040204" pitchFamily="34" charset="0"/>
              </a:rPr>
              <a:t>, civica, sociale e occupazionale</a:t>
            </a:r>
            <a:r>
              <a:rPr lang="it-IT" dirty="0">
                <a:latin typeface="Tahoma" panose="020B0604030504040204" pitchFamily="34" charset="0"/>
                <a:ea typeface="Tahoma" panose="020B0604030504040204" pitchFamily="34" charset="0"/>
                <a:cs typeface="Tahoma" panose="020B0604030504040204" pitchFamily="34" charset="0"/>
              </a:rPr>
              <a:t>».</a:t>
            </a:r>
          </a:p>
          <a:p>
            <a:pPr marL="0" indent="0" rtl="0">
              <a:lnSpc>
                <a:spcPct val="150000"/>
              </a:lnSpc>
              <a:buNone/>
            </a:pPr>
            <a:r>
              <a:rPr lang="it-IT" dirty="0" smtClean="0">
                <a:latin typeface="Tahoma" panose="020B0604030504040204" pitchFamily="34" charset="0"/>
                <a:ea typeface="Tahoma" panose="020B0604030504040204" pitchFamily="34" charset="0"/>
                <a:cs typeface="Tahoma" panose="020B0604030504040204" pitchFamily="34" charset="0"/>
              </a:rPr>
              <a:t>C'è </a:t>
            </a:r>
            <a:r>
              <a:rPr lang="it-IT" dirty="0">
                <a:latin typeface="Tahoma" panose="020B0604030504040204" pitchFamily="34" charset="0"/>
                <a:ea typeface="Tahoma" panose="020B0604030504040204" pitchFamily="34" charset="0"/>
                <a:cs typeface="Tahoma" panose="020B0604030504040204" pitchFamily="34" charset="0"/>
              </a:rPr>
              <a:t>un passaggio dall'istruzione formale a </a:t>
            </a:r>
            <a:r>
              <a:rPr lang="it-IT" b="1" dirty="0">
                <a:latin typeface="Tahoma" panose="020B0604030504040204" pitchFamily="34" charset="0"/>
                <a:ea typeface="Tahoma" panose="020B0604030504040204" pitchFamily="34" charset="0"/>
                <a:cs typeface="Tahoma" panose="020B0604030504040204" pitchFamily="34" charset="0"/>
              </a:rPr>
              <a:t>una prospettiva più ampia </a:t>
            </a:r>
            <a:r>
              <a:rPr lang="it-IT" dirty="0">
                <a:latin typeface="Tahoma" panose="020B0604030504040204" pitchFamily="34" charset="0"/>
                <a:ea typeface="Tahoma" panose="020B0604030504040204" pitchFamily="34" charset="0"/>
                <a:cs typeface="Tahoma" panose="020B0604030504040204" pitchFamily="34" charset="0"/>
              </a:rPr>
              <a:t>che include una serie di </a:t>
            </a:r>
            <a:r>
              <a:rPr lang="it-IT" b="1" dirty="0">
                <a:latin typeface="Tahoma" panose="020B0604030504040204" pitchFamily="34" charset="0"/>
                <a:ea typeface="Tahoma" panose="020B0604030504040204" pitchFamily="34" charset="0"/>
                <a:cs typeface="Tahoma" panose="020B0604030504040204" pitchFamily="34" charset="0"/>
              </a:rPr>
              <a:t>COMPETENZE TRASVERSALI </a:t>
            </a:r>
            <a:r>
              <a:rPr lang="it-IT" dirty="0">
                <a:latin typeface="Tahoma" panose="020B0604030504040204" pitchFamily="34" charset="0"/>
                <a:ea typeface="Tahoma" panose="020B0604030504040204" pitchFamily="34" charset="0"/>
                <a:cs typeface="Tahoma" panose="020B0604030504040204" pitchFamily="34" charset="0"/>
              </a:rPr>
              <a:t>che le persone devono acquisire nel corso della loro vita per avere successo nel mercato del lavoro. </a:t>
            </a:r>
          </a:p>
        </p:txBody>
      </p:sp>
    </p:spTree>
    <p:extLst>
      <p:ext uri="{BB962C8B-B14F-4D97-AF65-F5344CB8AC3E}">
        <p14:creationId xmlns="" xmlns:p14="http://schemas.microsoft.com/office/powerpoint/2010/main" val="363987235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75440F8B-860F-48BF-87CE-B4C9A8E49B45}"/>
              </a:ext>
            </a:extLst>
          </p:cNvPr>
          <p:cNvSpPr>
            <a:spLocks noGrp="1"/>
          </p:cNvSpPr>
          <p:nvPr>
            <p:ph type="title"/>
          </p:nvPr>
        </p:nvSpPr>
        <p:spPr/>
        <p:txBody>
          <a:bodyPr/>
          <a:lstStyle/>
          <a:p>
            <a:r>
              <a:rPr lang="it-IT" dirty="0"/>
              <a:t>IL CPIA E’ UNA  “</a:t>
            </a:r>
            <a:r>
              <a:rPr lang="it-IT" b="1" dirty="0"/>
              <a:t>STRUTTURA DI SERVIZIO</a:t>
            </a:r>
            <a:r>
              <a:rPr lang="it-IT" dirty="0"/>
              <a:t>” </a:t>
            </a:r>
          </a:p>
        </p:txBody>
      </p:sp>
      <p:sp>
        <p:nvSpPr>
          <p:cNvPr id="4" name="CasellaDiTesto 3">
            <a:extLst>
              <a:ext uri="{FF2B5EF4-FFF2-40B4-BE49-F238E27FC236}">
                <a16:creationId xmlns="" xmlns:a16="http://schemas.microsoft.com/office/drawing/2014/main" id="{2DF65772-AECF-4FA8-A42E-F29F6F1B91EE}"/>
              </a:ext>
            </a:extLst>
          </p:cNvPr>
          <p:cNvSpPr txBox="1"/>
          <p:nvPr/>
        </p:nvSpPr>
        <p:spPr>
          <a:xfrm>
            <a:off x="114300" y="1555330"/>
            <a:ext cx="11966083" cy="5170646"/>
          </a:xfrm>
          <a:prstGeom prst="rect">
            <a:avLst/>
          </a:prstGeom>
          <a:noFill/>
        </p:spPr>
        <p:txBody>
          <a:bodyPr wrap="square">
            <a:spAutoFit/>
          </a:bodyPr>
          <a:lstStyle/>
          <a:p>
            <a:pPr algn="just">
              <a:lnSpc>
                <a:spcPct val="150000"/>
              </a:lnSpc>
            </a:pPr>
            <a:r>
              <a:rPr lang="it-IT" sz="2000" dirty="0">
                <a:latin typeface="Tahoma" panose="020B0604030504040204" pitchFamily="34" charset="0"/>
                <a:ea typeface="Tahoma" panose="020B0604030504040204" pitchFamily="34" charset="0"/>
                <a:cs typeface="Tahoma" panose="020B0604030504040204" pitchFamily="34" charset="0"/>
              </a:rPr>
              <a:t>che, in coerenza con gli </a:t>
            </a:r>
            <a:r>
              <a:rPr lang="it-IT" sz="2000" b="1" dirty="0">
                <a:latin typeface="Tahoma" panose="020B0604030504040204" pitchFamily="34" charset="0"/>
                <a:ea typeface="Tahoma" panose="020B0604030504040204" pitchFamily="34" charset="0"/>
                <a:cs typeface="Tahoma" panose="020B0604030504040204" pitchFamily="34" charset="0"/>
              </a:rPr>
              <a:t>obiettivi</a:t>
            </a:r>
            <a:r>
              <a:rPr lang="it-IT" sz="2000" dirty="0">
                <a:latin typeface="Tahoma" panose="020B0604030504040204" pitchFamily="34" charset="0"/>
                <a:ea typeface="Tahoma" panose="020B0604030504040204" pitchFamily="34" charset="0"/>
                <a:cs typeface="Tahoma" panose="020B0604030504040204" pitchFamily="34" charset="0"/>
              </a:rPr>
              <a:t> </a:t>
            </a:r>
            <a:r>
              <a:rPr lang="it-IT" sz="2000" b="1" dirty="0">
                <a:latin typeface="Tahoma" panose="020B0604030504040204" pitchFamily="34" charset="0"/>
                <a:ea typeface="Tahoma" panose="020B0604030504040204" pitchFamily="34" charset="0"/>
                <a:cs typeface="Tahoma" panose="020B0604030504040204" pitchFamily="34" charset="0"/>
              </a:rPr>
              <a:t>europei, </a:t>
            </a:r>
            <a:r>
              <a:rPr lang="it-IT" sz="2000" dirty="0">
                <a:latin typeface="Tahoma" panose="020B0604030504040204" pitchFamily="34" charset="0"/>
                <a:ea typeface="Tahoma" panose="020B0604030504040204" pitchFamily="34" charset="0"/>
                <a:cs typeface="Tahoma" panose="020B0604030504040204" pitchFamily="34" charset="0"/>
              </a:rPr>
              <a:t>al fine di garantire il sistema dell’</a:t>
            </a:r>
            <a:r>
              <a:rPr lang="it-IT" sz="2000" b="1" i="1" dirty="0">
                <a:latin typeface="Tahoma" panose="020B0604030504040204" pitchFamily="34" charset="0"/>
                <a:ea typeface="Tahoma" panose="020B0604030504040204" pitchFamily="34" charset="0"/>
                <a:cs typeface="Tahoma" panose="020B0604030504040204" pitchFamily="34" charset="0"/>
              </a:rPr>
              <a:t>APPRENDIMENTO PERMANENTE </a:t>
            </a:r>
            <a:r>
              <a:rPr lang="it-IT" sz="2000" dirty="0">
                <a:latin typeface="Tahoma" panose="020B0604030504040204" pitchFamily="34" charset="0"/>
                <a:ea typeface="Tahoma" panose="020B0604030504040204" pitchFamily="34" charset="0"/>
                <a:cs typeface="Tahoma" panose="020B0604030504040204" pitchFamily="34" charset="0"/>
              </a:rPr>
              <a:t>attraverso azioni </a:t>
            </a:r>
            <a:r>
              <a:rPr lang="it-IT" sz="2000" dirty="0" smtClean="0">
                <a:latin typeface="Tahoma" panose="020B0604030504040204" pitchFamily="34" charset="0"/>
                <a:ea typeface="Tahoma" panose="020B0604030504040204" pitchFamily="34" charset="0"/>
                <a:cs typeface="Tahoma" panose="020B0604030504040204" pitchFamily="34" charset="0"/>
              </a:rPr>
              <a:t>finalizzate </a:t>
            </a:r>
            <a:r>
              <a:rPr lang="it-IT" sz="2000" dirty="0">
                <a:latin typeface="Tahoma" panose="020B0604030504040204" pitchFamily="34" charset="0"/>
                <a:ea typeface="Tahoma" panose="020B0604030504040204" pitchFamily="34" charset="0"/>
                <a:cs typeface="Tahoma" panose="020B0604030504040204" pitchFamily="34" charset="0"/>
              </a:rPr>
              <a:t>a realizzare il </a:t>
            </a:r>
            <a:r>
              <a:rPr lang="it-IT" sz="2000" b="1" dirty="0">
                <a:latin typeface="Tahoma" panose="020B0604030504040204" pitchFamily="34" charset="0"/>
                <a:ea typeface="Tahoma" panose="020B0604030504040204" pitchFamily="34" charset="0"/>
                <a:cs typeface="Tahoma" panose="020B0604030504040204" pitchFamily="34" charset="0"/>
              </a:rPr>
              <a:t>piano nazionale di garanzia delle competenze</a:t>
            </a:r>
            <a:r>
              <a:rPr lang="it-IT" sz="2000" dirty="0">
                <a:latin typeface="Tahoma" panose="020B0604030504040204" pitchFamily="34" charset="0"/>
                <a:ea typeface="Tahoma" panose="020B0604030504040204" pitchFamily="34" charset="0"/>
                <a:cs typeface="Tahoma" panose="020B0604030504040204" pitchFamily="34" charset="0"/>
              </a:rPr>
              <a:t> della popolazione adulta anche nell’ottica dello </a:t>
            </a:r>
            <a:r>
              <a:rPr lang="it-IT" sz="2000" b="1" dirty="0">
                <a:latin typeface="Tahoma" panose="020B0604030504040204" pitchFamily="34" charset="0"/>
                <a:ea typeface="Tahoma" panose="020B0604030504040204" pitchFamily="34" charset="0"/>
                <a:cs typeface="Tahoma" panose="020B0604030504040204" pitchFamily="34" charset="0"/>
              </a:rPr>
              <a:t>sviluppo delle reti per l’apprendimento permanente, </a:t>
            </a:r>
            <a:r>
              <a:rPr lang="it-IT" sz="2000" dirty="0">
                <a:latin typeface="Tahoma" panose="020B0604030504040204" pitchFamily="34" charset="0"/>
                <a:ea typeface="Tahoma" panose="020B0604030504040204" pitchFamily="34" charset="0"/>
                <a:cs typeface="Tahoma" panose="020B0604030504040204" pitchFamily="34" charset="0"/>
              </a:rPr>
              <a:t>predispone le seguenti “</a:t>
            </a:r>
            <a:r>
              <a:rPr lang="it-IT" sz="2000" b="1" dirty="0">
                <a:latin typeface="Tahoma" panose="020B0604030504040204" pitchFamily="34" charset="0"/>
                <a:ea typeface="Tahoma" panose="020B0604030504040204" pitchFamily="34" charset="0"/>
                <a:cs typeface="Tahoma" panose="020B0604030504040204" pitchFamily="34" charset="0"/>
              </a:rPr>
              <a:t>misure di sistema</a:t>
            </a:r>
            <a:r>
              <a:rPr lang="it-IT" sz="2000" dirty="0">
                <a:latin typeface="Tahoma" panose="020B0604030504040204" pitchFamily="34" charset="0"/>
                <a:ea typeface="Tahoma" panose="020B0604030504040204" pitchFamily="34" charset="0"/>
                <a:cs typeface="Tahoma" panose="020B0604030504040204" pitchFamily="34" charset="0"/>
              </a:rPr>
              <a:t>”</a:t>
            </a:r>
            <a:r>
              <a:rPr lang="it-IT" sz="2000" i="1" dirty="0">
                <a:latin typeface="Tahoma" panose="020B0604030504040204" pitchFamily="34" charset="0"/>
                <a:ea typeface="Tahoma" panose="020B0604030504040204" pitchFamily="34" charset="0"/>
                <a:cs typeface="Tahoma" panose="020B0604030504040204" pitchFamily="34" charset="0"/>
              </a:rPr>
              <a:t> </a:t>
            </a:r>
            <a:r>
              <a:rPr lang="it-IT" sz="2000" dirty="0">
                <a:latin typeface="Tahoma" panose="020B0604030504040204" pitchFamily="34" charset="0"/>
                <a:ea typeface="Tahoma" panose="020B0604030504040204" pitchFamily="34" charset="0"/>
                <a:cs typeface="Tahoma" panose="020B0604030504040204" pitchFamily="34" charset="0"/>
              </a:rPr>
              <a:t>: </a:t>
            </a:r>
          </a:p>
          <a:p>
            <a:pPr marL="285750" indent="-285750">
              <a:lnSpc>
                <a:spcPct val="150000"/>
              </a:lnSpc>
              <a:buFont typeface="Arial" panose="020B0604020202020204" pitchFamily="34" charset="0"/>
              <a:buChar char="•"/>
            </a:pPr>
            <a:r>
              <a:rPr lang="it-IT" sz="2000" i="1" dirty="0">
                <a:latin typeface="Tahoma" panose="020B0604030504040204" pitchFamily="34" charset="0"/>
                <a:ea typeface="Tahoma" panose="020B0604030504040204" pitchFamily="34" charset="0"/>
                <a:cs typeface="Tahoma" panose="020B0604030504040204" pitchFamily="34" charset="0"/>
              </a:rPr>
              <a:t>lettura dei fabbisogni formativi del territorio</a:t>
            </a:r>
          </a:p>
          <a:p>
            <a:pPr marL="285750" indent="-285750">
              <a:lnSpc>
                <a:spcPct val="150000"/>
              </a:lnSpc>
              <a:buFont typeface="Arial" panose="020B0604020202020204" pitchFamily="34" charset="0"/>
              <a:buChar char="•"/>
            </a:pPr>
            <a:r>
              <a:rPr lang="it-IT" sz="2000" i="1" dirty="0">
                <a:latin typeface="Tahoma" panose="020B0604030504040204" pitchFamily="34" charset="0"/>
                <a:ea typeface="Tahoma" panose="020B0604030504040204" pitchFamily="34" charset="0"/>
                <a:cs typeface="Tahoma" panose="020B0604030504040204" pitchFamily="34" charset="0"/>
              </a:rPr>
              <a:t>costruzione di profili di adulti definiti sulla base delle necessità dei contesti sociali e di lavoro</a:t>
            </a:r>
          </a:p>
          <a:p>
            <a:pPr marL="285750" indent="-285750">
              <a:lnSpc>
                <a:spcPct val="150000"/>
              </a:lnSpc>
              <a:buFont typeface="Arial" panose="020B0604020202020204" pitchFamily="34" charset="0"/>
              <a:buChar char="•"/>
            </a:pPr>
            <a:r>
              <a:rPr lang="it-IT" sz="2000" i="1" dirty="0">
                <a:latin typeface="Tahoma" panose="020B0604030504040204" pitchFamily="34" charset="0"/>
                <a:ea typeface="Tahoma" panose="020B0604030504040204" pitchFamily="34" charset="0"/>
                <a:cs typeface="Tahoma" panose="020B0604030504040204" pitchFamily="34" charset="0"/>
              </a:rPr>
              <a:t>interpretazione dei bisogni di competenze e conoscenze della popolazione adulta</a:t>
            </a:r>
          </a:p>
          <a:p>
            <a:pPr marL="285750" indent="-285750">
              <a:lnSpc>
                <a:spcPct val="150000"/>
              </a:lnSpc>
              <a:buFont typeface="Arial" panose="020B0604020202020204" pitchFamily="34" charset="0"/>
              <a:buChar char="•"/>
            </a:pPr>
            <a:r>
              <a:rPr lang="it-IT" sz="2000" i="1" dirty="0">
                <a:latin typeface="Tahoma" panose="020B0604030504040204" pitchFamily="34" charset="0"/>
                <a:ea typeface="Tahoma" panose="020B0604030504040204" pitchFamily="34" charset="0"/>
                <a:cs typeface="Tahoma" panose="020B0604030504040204" pitchFamily="34" charset="0"/>
              </a:rPr>
              <a:t>accoglienza e orientamento</a:t>
            </a:r>
          </a:p>
          <a:p>
            <a:pPr marL="285750" indent="-285750">
              <a:lnSpc>
                <a:spcPct val="150000"/>
              </a:lnSpc>
              <a:buFont typeface="Arial" panose="020B0604020202020204" pitchFamily="34" charset="0"/>
              <a:buChar char="•"/>
            </a:pPr>
            <a:r>
              <a:rPr lang="it-IT" sz="2000" i="1" dirty="0">
                <a:latin typeface="Tahoma" panose="020B0604030504040204" pitchFamily="34" charset="0"/>
                <a:ea typeface="Tahoma" panose="020B0604030504040204" pitchFamily="34" charset="0"/>
                <a:cs typeface="Tahoma" panose="020B0604030504040204" pitchFamily="34" charset="0"/>
              </a:rPr>
              <a:t>miglioramento della qualità e dell’efficacia dell’istruzione degli adulti</a:t>
            </a:r>
          </a:p>
          <a:p>
            <a:pPr marL="285750" indent="-285750">
              <a:lnSpc>
                <a:spcPct val="150000"/>
              </a:lnSpc>
              <a:buFont typeface="Arial" panose="020B0604020202020204" pitchFamily="34" charset="0"/>
              <a:buChar char="•"/>
            </a:pPr>
            <a:r>
              <a:rPr lang="it-IT" sz="2000" i="1" dirty="0">
                <a:latin typeface="Tahoma" panose="020B0604030504040204" pitchFamily="34" charset="0"/>
                <a:ea typeface="Tahoma" panose="020B0604030504040204" pitchFamily="34" charset="0"/>
                <a:cs typeface="Tahoma" panose="020B0604030504040204" pitchFamily="34" charset="0"/>
              </a:rPr>
              <a:t>predisposizione  degli opportuni raccordi tra i percorsi di istruzione realizzati dai CPIA e quelli realizzati dalle istituzioni scolastiche che erogano percorsi di secondo livello </a:t>
            </a:r>
          </a:p>
        </p:txBody>
      </p:sp>
    </p:spTree>
    <p:extLst>
      <p:ext uri="{BB962C8B-B14F-4D97-AF65-F5344CB8AC3E}">
        <p14:creationId xmlns="" xmlns:p14="http://schemas.microsoft.com/office/powerpoint/2010/main" val="181714622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algn="ctr" rtl="0"/>
            <a:r>
              <a:rPr lang="it-IT" b="1" dirty="0">
                <a:solidFill>
                  <a:srgbClr val="FF0000"/>
                </a:solidFill>
                <a:latin typeface="Tahoma" panose="020B0604030504040204" pitchFamily="34" charset="0"/>
                <a:ea typeface="Tahoma" panose="020B0604030504040204" pitchFamily="34" charset="0"/>
                <a:cs typeface="Tahoma" panose="020B0604030504040204" pitchFamily="34" charset="0"/>
              </a:rPr>
              <a:t>IN PARTICOLARE:</a:t>
            </a:r>
          </a:p>
        </p:txBody>
      </p:sp>
      <p:sp>
        <p:nvSpPr>
          <p:cNvPr id="8" name="CasellaDiTesto 7">
            <a:extLst>
              <a:ext uri="{FF2B5EF4-FFF2-40B4-BE49-F238E27FC236}">
                <a16:creationId xmlns="" xmlns:a16="http://schemas.microsoft.com/office/drawing/2014/main" id="{D841AFB8-6198-4A6C-A297-F8013E720124}"/>
              </a:ext>
            </a:extLst>
          </p:cNvPr>
          <p:cNvSpPr txBox="1"/>
          <p:nvPr/>
        </p:nvSpPr>
        <p:spPr>
          <a:xfrm>
            <a:off x="247650" y="2324458"/>
            <a:ext cx="11502817" cy="4185761"/>
          </a:xfrm>
          <a:prstGeom prst="rect">
            <a:avLst/>
          </a:prstGeom>
          <a:noFill/>
        </p:spPr>
        <p:txBody>
          <a:bodyPr wrap="square">
            <a:spAutoFit/>
          </a:bodyPr>
          <a:lstStyle/>
          <a:p>
            <a:pPr algn="just">
              <a:lnSpc>
                <a:spcPct val="150000"/>
              </a:lnSpc>
            </a:pPr>
            <a:r>
              <a:rPr lang="it-IT" sz="2000" dirty="0">
                <a:latin typeface="Tahoma" panose="020B0604030504040204" pitchFamily="34" charset="0"/>
                <a:ea typeface="Tahoma" panose="020B0604030504040204" pitchFamily="34" charset="0"/>
                <a:cs typeface="Tahoma" panose="020B0604030504040204" pitchFamily="34" charset="0"/>
              </a:rPr>
              <a:t>Agli adulti che si iscrivono ai percorsi di istruzione sono destinate specifiche </a:t>
            </a:r>
            <a:r>
              <a:rPr lang="it-IT" sz="2000" b="1" dirty="0">
                <a:latin typeface="Tahoma" panose="020B0604030504040204" pitchFamily="34" charset="0"/>
                <a:ea typeface="Tahoma" panose="020B0604030504040204" pitchFamily="34" charset="0"/>
                <a:cs typeface="Tahoma" panose="020B0604030504040204" pitchFamily="34" charset="0"/>
              </a:rPr>
              <a:t>attività di accoglienza </a:t>
            </a:r>
            <a:r>
              <a:rPr lang="it-IT" sz="2000" dirty="0">
                <a:latin typeface="Tahoma" panose="020B0604030504040204" pitchFamily="34" charset="0"/>
                <a:ea typeface="Tahoma" panose="020B0604030504040204" pitchFamily="34" charset="0"/>
                <a:cs typeface="Tahoma" panose="020B0604030504040204" pitchFamily="34" charset="0"/>
              </a:rPr>
              <a:t>e </a:t>
            </a:r>
            <a:r>
              <a:rPr lang="it-IT" sz="2000" b="1" dirty="0">
                <a:latin typeface="Tahoma" panose="020B0604030504040204" pitchFamily="34" charset="0"/>
                <a:ea typeface="Tahoma" panose="020B0604030504040204" pitchFamily="34" charset="0"/>
                <a:cs typeface="Tahoma" panose="020B0604030504040204" pitchFamily="34" charset="0"/>
              </a:rPr>
              <a:t>orientamento</a:t>
            </a:r>
            <a:r>
              <a:rPr lang="it-IT" sz="2000" dirty="0">
                <a:latin typeface="Tahoma" panose="020B0604030504040204" pitchFamily="34" charset="0"/>
                <a:ea typeface="Tahoma" panose="020B0604030504040204" pitchFamily="34" charset="0"/>
                <a:cs typeface="Tahoma" panose="020B0604030504040204" pitchFamily="34" charset="0"/>
              </a:rPr>
              <a:t>. Tali attività sono finalizzate a produrre il </a:t>
            </a:r>
            <a:r>
              <a:rPr lang="it-IT" sz="2000" b="1" dirty="0">
                <a:latin typeface="Tahoma" panose="020B0604030504040204" pitchFamily="34" charset="0"/>
                <a:ea typeface="Tahoma" panose="020B0604030504040204" pitchFamily="34" charset="0"/>
                <a:cs typeface="Tahoma" panose="020B0604030504040204" pitchFamily="34" charset="0"/>
              </a:rPr>
              <a:t>Patto formativo individuale</a:t>
            </a:r>
            <a:r>
              <a:rPr lang="it-IT" sz="2000" dirty="0">
                <a:latin typeface="Tahoma" panose="020B0604030504040204" pitchFamily="34" charset="0"/>
                <a:ea typeface="Tahoma" panose="020B0604030504040204" pitchFamily="34" charset="0"/>
                <a:cs typeface="Tahoma" panose="020B0604030504040204" pitchFamily="34" charset="0"/>
              </a:rPr>
              <a:t>, che consente di personalizzare il percorso. </a:t>
            </a:r>
          </a:p>
          <a:p>
            <a:pPr algn="just">
              <a:lnSpc>
                <a:spcPct val="150000"/>
              </a:lnSpc>
            </a:pPr>
            <a:r>
              <a:rPr lang="it-IT" sz="2000" dirty="0">
                <a:latin typeface="Tahoma" panose="020B0604030504040204" pitchFamily="34" charset="0"/>
                <a:ea typeface="Tahoma" panose="020B0604030504040204" pitchFamily="34" charset="0"/>
                <a:cs typeface="Tahoma" panose="020B0604030504040204" pitchFamily="34" charset="0"/>
              </a:rPr>
              <a:t>Nell’ambito di tali attività possono essere realizzate </a:t>
            </a:r>
            <a:r>
              <a:rPr lang="it-IT" sz="2000" b="1" dirty="0">
                <a:latin typeface="Tahoma" panose="020B0604030504040204" pitchFamily="34" charset="0"/>
                <a:ea typeface="Tahoma" panose="020B0604030504040204" pitchFamily="34" charset="0"/>
                <a:cs typeface="Tahoma" panose="020B0604030504040204" pitchFamily="34" charset="0"/>
              </a:rPr>
              <a:t>ulteriori</a:t>
            </a:r>
            <a:r>
              <a:rPr lang="it-IT" sz="2000" dirty="0">
                <a:latin typeface="Tahoma" panose="020B0604030504040204" pitchFamily="34" charset="0"/>
                <a:ea typeface="Tahoma" panose="020B0604030504040204" pitchFamily="34" charset="0"/>
                <a:cs typeface="Tahoma" panose="020B0604030504040204" pitchFamily="34" charset="0"/>
              </a:rPr>
              <a:t> </a:t>
            </a:r>
            <a:r>
              <a:rPr lang="it-IT" sz="2000" b="1" dirty="0">
                <a:latin typeface="Tahoma" panose="020B0604030504040204" pitchFamily="34" charset="0"/>
                <a:ea typeface="Tahoma" panose="020B0604030504040204" pitchFamily="34" charset="0"/>
                <a:cs typeface="Tahoma" panose="020B0604030504040204" pitchFamily="34" charset="0"/>
              </a:rPr>
              <a:t>attività</a:t>
            </a:r>
            <a:r>
              <a:rPr lang="it-IT" sz="2000" dirty="0">
                <a:latin typeface="Tahoma" panose="020B0604030504040204" pitchFamily="34" charset="0"/>
                <a:ea typeface="Tahoma" panose="020B0604030504040204" pitchFamily="34" charset="0"/>
                <a:cs typeface="Tahoma" panose="020B0604030504040204" pitchFamily="34" charset="0"/>
              </a:rPr>
              <a:t> </a:t>
            </a:r>
            <a:r>
              <a:rPr lang="it-IT" sz="2000" b="1" dirty="0">
                <a:latin typeface="Tahoma" panose="020B0604030504040204" pitchFamily="34" charset="0"/>
                <a:ea typeface="Tahoma" panose="020B0604030504040204" pitchFamily="34" charset="0"/>
                <a:cs typeface="Tahoma" panose="020B0604030504040204" pitchFamily="34" charset="0"/>
              </a:rPr>
              <a:t>propedeutiche</a:t>
            </a:r>
            <a:r>
              <a:rPr lang="it-IT" sz="2000" dirty="0">
                <a:latin typeface="Tahoma" panose="020B0604030504040204" pitchFamily="34" charset="0"/>
                <a:ea typeface="Tahoma" panose="020B0604030504040204" pitchFamily="34" charset="0"/>
                <a:cs typeface="Tahoma" panose="020B0604030504040204" pitchFamily="34" charset="0"/>
              </a:rPr>
              <a:t> alla definizione del Patto, finalizzate - tra l’altro - al </a:t>
            </a:r>
            <a:r>
              <a:rPr lang="it-IT" sz="2000" b="1" dirty="0">
                <a:latin typeface="Tahoma" panose="020B0604030504040204" pitchFamily="34" charset="0"/>
                <a:ea typeface="Tahoma" panose="020B0604030504040204" pitchFamily="34" charset="0"/>
                <a:cs typeface="Tahoma" panose="020B0604030504040204" pitchFamily="34" charset="0"/>
              </a:rPr>
              <a:t>rinforzo e/o alla messa a livello</a:t>
            </a:r>
            <a:r>
              <a:rPr lang="it-IT" sz="2000" dirty="0">
                <a:latin typeface="Tahoma" panose="020B0604030504040204" pitchFamily="34" charset="0"/>
                <a:ea typeface="Tahoma" panose="020B0604030504040204" pitchFamily="34" charset="0"/>
                <a:cs typeface="Tahoma" panose="020B0604030504040204" pitchFamily="34" charset="0"/>
              </a:rPr>
              <a:t>, e attività di manutenzione e implementazione dello stesso.</a:t>
            </a:r>
          </a:p>
          <a:p>
            <a:pPr algn="just"/>
            <a:endParaRPr lang="it-IT" sz="1700" dirty="0" smtClean="0"/>
          </a:p>
          <a:p>
            <a:pPr algn="just"/>
            <a:r>
              <a:rPr lang="it-IT" sz="1700" i="1" dirty="0" smtClean="0">
                <a:solidFill>
                  <a:srgbClr val="0070C0"/>
                </a:solidFill>
                <a:latin typeface="Tahoma" panose="020B0604030504040204" pitchFamily="34" charset="0"/>
                <a:ea typeface="Tahoma" panose="020B0604030504040204" pitchFamily="34" charset="0"/>
                <a:cs typeface="Tahoma" panose="020B0604030504040204" pitchFamily="34" charset="0"/>
              </a:rPr>
              <a:t>Un accenno alla Scuola delle mamme percorso seguito da donne  che portano i figli a scuola con loro e li danno in gestione (negli stessi locali) ad una o più baby </a:t>
            </a:r>
            <a:r>
              <a:rPr lang="it-IT" sz="1700" i="1" dirty="0" err="1" smtClean="0">
                <a:solidFill>
                  <a:srgbClr val="0070C0"/>
                </a:solidFill>
                <a:latin typeface="Tahoma" panose="020B0604030504040204" pitchFamily="34" charset="0"/>
                <a:ea typeface="Tahoma" panose="020B0604030504040204" pitchFamily="34" charset="0"/>
                <a:cs typeface="Tahoma" panose="020B0604030504040204" pitchFamily="34" charset="0"/>
              </a:rPr>
              <a:t>sitter</a:t>
            </a:r>
            <a:r>
              <a:rPr lang="it-IT" sz="1700" i="1" dirty="0" smtClean="0">
                <a:solidFill>
                  <a:srgbClr val="0070C0"/>
                </a:solidFill>
                <a:latin typeface="Tahoma" panose="020B0604030504040204" pitchFamily="34" charset="0"/>
                <a:ea typeface="Tahoma" panose="020B0604030504040204" pitchFamily="34" charset="0"/>
                <a:cs typeface="Tahoma" panose="020B0604030504040204" pitchFamily="34" charset="0"/>
              </a:rPr>
              <a:t> per tutta la durata del corso . Vedono così aprirsi spiragli di cambiamenti della loro vita grazie alla formazione, allo studio, all’impegno </a:t>
            </a:r>
            <a:endParaRPr lang="it-IT" sz="1700" i="1" dirty="0">
              <a:solidFill>
                <a:srgbClr val="0070C0"/>
              </a:solidFill>
              <a:latin typeface="Tahoma" panose="020B0604030504040204" pitchFamily="34" charset="0"/>
              <a:ea typeface="Tahoma" panose="020B0604030504040204" pitchFamily="34" charset="0"/>
              <a:cs typeface="Tahoma" panose="020B0604030504040204" pitchFamily="34" charset="0"/>
            </a:endParaRPr>
          </a:p>
          <a:p>
            <a:pPr algn="just"/>
            <a:endParaRPr lang="it-IT" dirty="0">
              <a:solidFill>
                <a:srgbClr val="333333"/>
              </a:solidFill>
              <a:latin typeface="Titillium Web"/>
            </a:endParaRPr>
          </a:p>
        </p:txBody>
      </p:sp>
    </p:spTree>
    <p:extLst>
      <p:ext uri="{BB962C8B-B14F-4D97-AF65-F5344CB8AC3E}">
        <p14:creationId xmlns="" xmlns:p14="http://schemas.microsoft.com/office/powerpoint/2010/main" val="412992619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a 2">
            <a:extLst>
              <a:ext uri="{FF2B5EF4-FFF2-40B4-BE49-F238E27FC236}">
                <a16:creationId xmlns="" xmlns:a16="http://schemas.microsoft.com/office/drawing/2014/main" id="{A5FB05A9-1270-4E84-907F-2E2CADBDFD8F}"/>
              </a:ext>
            </a:extLst>
          </p:cNvPr>
          <p:cNvGraphicFramePr/>
          <p:nvPr>
            <p:extLst>
              <p:ext uri="{D42A27DB-BD31-4B8C-83A1-F6EECF244321}">
                <p14:modId xmlns="" xmlns:p14="http://schemas.microsoft.com/office/powerpoint/2010/main" val="2545457349"/>
              </p:ext>
            </p:extLst>
          </p:nvPr>
        </p:nvGraphicFramePr>
        <p:xfrm>
          <a:off x="1767840" y="1310640"/>
          <a:ext cx="6329680" cy="4551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163667927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algn="ctr" rtl="0"/>
            <a:r>
              <a:rPr lang="it-IT" sz="4000" b="1" dirty="0"/>
              <a:t>NEL CPIA</a:t>
            </a:r>
          </a:p>
        </p:txBody>
      </p:sp>
      <p:graphicFrame>
        <p:nvGraphicFramePr>
          <p:cNvPr id="6" name="Segnaposto contenuto 5" descr="Diagramma Processo frecce distanziate che mostra 4 passaggi disposti da sinistra a destra"/>
          <p:cNvGraphicFramePr>
            <a:graphicFrameLocks noGrp="1"/>
          </p:cNvGraphicFramePr>
          <p:nvPr>
            <p:ph idx="1"/>
            <p:extLst>
              <p:ext uri="{D42A27DB-BD31-4B8C-83A1-F6EECF244321}">
                <p14:modId xmlns="" xmlns:p14="http://schemas.microsoft.com/office/powerpoint/2010/main" val="1620372268"/>
              </p:ext>
            </p:extLst>
          </p:nvPr>
        </p:nvGraphicFramePr>
        <p:xfrm>
          <a:off x="104776" y="1778001"/>
          <a:ext cx="12087225" cy="4371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31121426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lvl="0" rtl="0"/>
            <a:r>
              <a:rPr lang="it-IT" dirty="0">
                <a:solidFill>
                  <a:schemeClr val="tx2"/>
                </a:solidFill>
              </a:rPr>
              <a:t/>
            </a:r>
            <a:br>
              <a:rPr lang="it-IT" dirty="0">
                <a:solidFill>
                  <a:schemeClr val="tx2"/>
                </a:solidFill>
              </a:rPr>
            </a:br>
            <a:endParaRPr lang="it-IT" dirty="0">
              <a:solidFill>
                <a:schemeClr val="tx2"/>
              </a:solidFill>
            </a:endParaRPr>
          </a:p>
        </p:txBody>
      </p:sp>
      <p:graphicFrame>
        <p:nvGraphicFramePr>
          <p:cNvPr id="3" name="Diagramma 2">
            <a:extLst>
              <a:ext uri="{FF2B5EF4-FFF2-40B4-BE49-F238E27FC236}">
                <a16:creationId xmlns="" xmlns:a16="http://schemas.microsoft.com/office/drawing/2014/main" id="{E7A9FCA8-0D49-4671-9284-C6C6B0B883AC}"/>
              </a:ext>
            </a:extLst>
          </p:cNvPr>
          <p:cNvGraphicFramePr/>
          <p:nvPr>
            <p:extLst>
              <p:ext uri="{D42A27DB-BD31-4B8C-83A1-F6EECF244321}">
                <p14:modId xmlns="" xmlns:p14="http://schemas.microsoft.com/office/powerpoint/2010/main" val="3810409060"/>
              </p:ext>
            </p:extLst>
          </p:nvPr>
        </p:nvGraphicFramePr>
        <p:xfrm>
          <a:off x="2849882" y="1889762"/>
          <a:ext cx="6583680" cy="37592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19000060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irezione vendite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_16309181_TF03431374.potx" id="{675C0673-5DD4-4E0F-8D59-D522D05A14E4}" vid="{CECD9AC2-D8FF-4FF1-9F7B-99A9CFAF591C}"/>
    </a:ext>
  </a:extLst>
</a:theme>
</file>

<file path=ppt/theme/theme2.xml><?xml version="1.0" encoding="utf-8"?>
<a:theme xmlns:a="http://schemas.openxmlformats.org/drawingml/2006/main" name="Tema di Offic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28613</TotalTime>
  <Words>1569</Words>
  <Application>Microsoft Office PowerPoint</Application>
  <PresentationFormat>Personalizzato</PresentationFormat>
  <Paragraphs>141</Paragraphs>
  <Slides>24</Slides>
  <Notes>11</Notes>
  <HiddenSlides>0</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Direzione vendite 16X9</vt:lpstr>
      <vt:lpstr>CITTADINANZA E APPRENDIMENTO PERMANENTE  L’OFFERTA FORMATIVA                           dei CPIA di TORINO  7 maggio 2020 </vt:lpstr>
      <vt:lpstr>Dati OCSE-PISA 2018: Livello di istruzione delle persone adulte</vt:lpstr>
      <vt:lpstr>DATI  EUROSTAT 2019</vt:lpstr>
      <vt:lpstr> DIRITTO ALL’APPRENDIMENTO  PERMANENTE </vt:lpstr>
      <vt:lpstr>IL CPIA E’ UNA  “STRUTTURA DI SERVIZIO” </vt:lpstr>
      <vt:lpstr>IN PARTICOLARE:</vt:lpstr>
      <vt:lpstr>Diapositiva 7</vt:lpstr>
      <vt:lpstr>NEL CPIA</vt:lpstr>
      <vt:lpstr> </vt:lpstr>
      <vt:lpstr>VALORIZZAZIONEDELLE     COMPETENZE</vt:lpstr>
      <vt:lpstr>VALORIZZAZIONE DELLE ESPERIENZE</vt:lpstr>
      <vt:lpstr>ACCOGLIENZA – COLLOQUIO CONOSCITIVO ORIENTAMENTO IN ENTRATA</vt:lpstr>
      <vt:lpstr>ACCOGLIENZA – COLLOQUIO CONOSCITIVO ORIENTAMENTO IN ENTRATA</vt:lpstr>
      <vt:lpstr>LA CHIAVE DELL’ORIENTAMENTO È  IL PFI</vt:lpstr>
      <vt:lpstr>Diapositiva 15</vt:lpstr>
      <vt:lpstr>PERCORSI DI AMPLIAMENTO DELL’OFFERTA FORMATIVA</vt:lpstr>
      <vt:lpstr>PROGETTI NAZIONALI CON LA RETE RIDAP NAZI EDUFINCPIA O</vt:lpstr>
      <vt:lpstr>EDUFINCPIA (educazione finanziaria nei CPIA) PREMESSA</vt:lpstr>
      <vt:lpstr>RISORSE E OBIETTIVI </vt:lpstr>
      <vt:lpstr>STUDENTI E DOCENTI</vt:lpstr>
      <vt:lpstr>MICROCREDITO:  RETE SPORTELLI AMICI -  PROGETTO FAMI</vt:lpstr>
      <vt:lpstr>RETE SPORTELLI AMICI</vt:lpstr>
      <vt:lpstr>OBIETTIVI</vt:lpstr>
      <vt:lpstr>RISULTATI ATTESI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VALORIZZAZIONE DELLE COMPETENZE</dc:title>
  <dc:creator>39329</dc:creator>
  <cp:lastModifiedBy>Elena Guidoni</cp:lastModifiedBy>
  <cp:revision>149</cp:revision>
  <dcterms:created xsi:type="dcterms:W3CDTF">2021-04-02T13:58:47Z</dcterms:created>
  <dcterms:modified xsi:type="dcterms:W3CDTF">2021-05-07T08:21:08Z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