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80" r:id="rId2"/>
    <p:sldId id="260" r:id="rId3"/>
    <p:sldId id="259" r:id="rId4"/>
    <p:sldId id="283" r:id="rId5"/>
    <p:sldId id="270" r:id="rId6"/>
    <p:sldId id="258" r:id="rId7"/>
    <p:sldId id="287" r:id="rId8"/>
    <p:sldId id="289" r:id="rId9"/>
    <p:sldId id="288" r:id="rId10"/>
    <p:sldId id="290" r:id="rId11"/>
    <p:sldId id="291" r:id="rId12"/>
    <p:sldId id="292" r:id="rId13"/>
  </p:sldIdLst>
  <p:sldSz cx="12192000" cy="6858000"/>
  <p:notesSz cx="6797675" cy="9928225"/>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5F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9" autoAdjust="0"/>
    <p:restoredTop sz="93529" autoAdjust="0"/>
  </p:normalViewPr>
  <p:slideViewPr>
    <p:cSldViewPr snapToGrid="0">
      <p:cViewPr varScale="1">
        <p:scale>
          <a:sx n="74" d="100"/>
          <a:sy n="74" d="100"/>
        </p:scale>
        <p:origin x="588" y="60"/>
      </p:cViewPr>
      <p:guideLst>
        <p:guide orient="horz" pos="2160"/>
        <p:guide pos="3840"/>
      </p:guideLst>
    </p:cSldViewPr>
  </p:slideViewPr>
  <p:outlineViewPr>
    <p:cViewPr>
      <p:scale>
        <a:sx n="33" d="100"/>
        <a:sy n="33" d="100"/>
      </p:scale>
      <p:origin x="0" y="-11080"/>
    </p:cViewPr>
  </p:outlineViewPr>
  <p:notesTextViewPr>
    <p:cViewPr>
      <p:scale>
        <a:sx n="1" d="1"/>
        <a:sy n="1" d="1"/>
      </p:scale>
      <p:origin x="0" y="0"/>
    </p:cViewPr>
  </p:notesTextViewPr>
  <p:sorterViewPr>
    <p:cViewPr>
      <p:scale>
        <a:sx n="100" d="100"/>
        <a:sy n="100" d="100"/>
      </p:scale>
      <p:origin x="0" y="-4112"/>
    </p:cViewPr>
  </p:sorterViewPr>
  <p:notesViewPr>
    <p:cSldViewPr snapToGrid="0" showGuides="1">
      <p:cViewPr varScale="1">
        <p:scale>
          <a:sx n="51" d="100"/>
          <a:sy n="51" d="100"/>
        </p:scale>
        <p:origin x="269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pPr rtl="0"/>
            <a:fld id="{F7330FE3-AF14-4EA6-B439-82B19AED6B2C}" type="datetime1">
              <a:rPr lang="it-IT" smtClean="0"/>
              <a:pPr rtl="0"/>
              <a:t>12/05/2021</a:t>
            </a:fld>
            <a:endParaRPr lang="it-IT" dirty="0"/>
          </a:p>
        </p:txBody>
      </p:sp>
      <p:sp>
        <p:nvSpPr>
          <p:cNvPr id="4" name="Segnaposto piè di pagina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pPr rtl="0"/>
            <a:fld id="{84A4F617-7A30-41D4-AB86-5D833C98E18B}" type="slidenum">
              <a:rPr lang="it-IT" smtClean="0"/>
              <a:pPr rtl="0"/>
              <a:t>‹N›</a:t>
            </a:fld>
            <a:endParaRPr lang="it-IT" dirty="0"/>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7174A9B-56E0-42C1-BE79-BCD08B6E4F9E}" type="datetime1">
              <a:rPr lang="it-IT" smtClean="0"/>
              <a:pPr/>
              <a:t>12/05/2021</a:t>
            </a:fld>
            <a:endParaRPr lang="it-IT" dirty="0"/>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6" name="Segnaposto piè di pa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pPr rtl="0"/>
            <a:endParaRPr lang="it-IT" dirty="0"/>
          </a:p>
        </p:txBody>
      </p:sp>
      <p:sp>
        <p:nvSpPr>
          <p:cNvPr id="7" name="Segnaposto numero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pPr rtl="0"/>
            <a:fld id="{1B9A179D-2D27-49E2-B022-8EDDA2EFE682}" type="slidenum">
              <a:rPr lang="it-IT" smtClean="0"/>
              <a:pPr rtl="0"/>
              <a:t>‹N›</a:t>
            </a:fld>
            <a:endParaRPr lang="it-IT"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2</a:t>
            </a:fld>
            <a:endParaRPr lang="it-IT" dirty="0"/>
          </a:p>
        </p:txBody>
      </p:sp>
    </p:spTree>
    <p:extLst>
      <p:ext uri="{BB962C8B-B14F-4D97-AF65-F5344CB8AC3E}">
        <p14:creationId xmlns:p14="http://schemas.microsoft.com/office/powerpoint/2010/main" val="2195009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3</a:t>
            </a:fld>
            <a:endParaRPr lang="it-IT" dirty="0"/>
          </a:p>
        </p:txBody>
      </p:sp>
    </p:spTree>
    <p:extLst>
      <p:ext uri="{BB962C8B-B14F-4D97-AF65-F5344CB8AC3E}">
        <p14:creationId xmlns:p14="http://schemas.microsoft.com/office/powerpoint/2010/main" val="287532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1B9A179D-2D27-49E2-B022-8EDDA2EFE682}" type="slidenum">
              <a:rPr lang="it-IT" smtClean="0"/>
              <a:pPr rtl="0"/>
              <a:t>6</a:t>
            </a:fld>
            <a:endParaRPr lang="it-IT" dirty="0"/>
          </a:p>
        </p:txBody>
      </p:sp>
    </p:spTree>
    <p:extLst>
      <p:ext uri="{BB962C8B-B14F-4D97-AF65-F5344CB8AC3E}">
        <p14:creationId xmlns:p14="http://schemas.microsoft.com/office/powerpoint/2010/main" val="264148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it-IT" sz="1200" b="0" i="0" u="none" strike="noStrike" kern="1200" cap="none" spc="0" normalizeH="0" baseline="0" noProof="0" smtClean="0">
                <a:ln>
                  <a:noFill/>
                </a:ln>
                <a:solidFill>
                  <a:srgbClr val="595959"/>
                </a:solidFill>
                <a:effectLst/>
                <a:uLnTx/>
                <a:uFillTx/>
                <a:latin typeface="Book Antiqu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srgbClr val="595959"/>
              </a:solidFill>
              <a:effectLst/>
              <a:uLnTx/>
              <a:uFillTx/>
              <a:latin typeface="Book Antiqua"/>
              <a:ea typeface="+mn-ea"/>
              <a:cs typeface="+mn-cs"/>
            </a:endParaRPr>
          </a:p>
        </p:txBody>
      </p:sp>
    </p:spTree>
    <p:extLst>
      <p:ext uri="{BB962C8B-B14F-4D97-AF65-F5344CB8AC3E}">
        <p14:creationId xmlns:p14="http://schemas.microsoft.com/office/powerpoint/2010/main" val="117035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2" name="Figura a mano libera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rtlCol="0" anchor="t" anchorCtr="0" compatLnSpc="1">
            <a:prstTxWarp prst="textNoShape">
              <a:avLst/>
            </a:prstTxWarp>
            <a:noAutofit/>
          </a:bodyPr>
          <a:lstStyle/>
          <a:p>
            <a:pPr rtl="0"/>
            <a:endParaRPr lang="it-IT" sz="1800" dirty="0"/>
          </a:p>
        </p:txBody>
      </p:sp>
      <p:sp>
        <p:nvSpPr>
          <p:cNvPr id="7" name="Figura a mano libera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8" name="Figura a mano libera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2" name="Titolo 1"/>
          <p:cNvSpPr>
            <a:spLocks noGrp="1"/>
          </p:cNvSpPr>
          <p:nvPr>
            <p:ph type="ctrTitle"/>
          </p:nvPr>
        </p:nvSpPr>
        <p:spPr>
          <a:xfrm>
            <a:off x="1295400" y="1873584"/>
            <a:ext cx="6400800" cy="2560320"/>
          </a:xfrm>
        </p:spPr>
        <p:txBody>
          <a:bodyPr rtlCol="0" anchor="b">
            <a:normAutofit/>
          </a:bodyPr>
          <a:lstStyle>
            <a:lvl1pPr algn="l">
              <a:defRPr sz="4000">
                <a:solidFill>
                  <a:schemeClr val="tx1"/>
                </a:solidFill>
              </a:defRPr>
            </a:lvl1pPr>
          </a:lstStyle>
          <a:p>
            <a:pPr rtl="0"/>
            <a:r>
              <a:rPr lang="it-IT"/>
              <a:t>Fare clic per modificare lo stile del titolo dello schema</a:t>
            </a:r>
            <a:endParaRPr lang="it-IT" dirty="0"/>
          </a:p>
        </p:txBody>
      </p:sp>
      <p:sp>
        <p:nvSpPr>
          <p:cNvPr id="3" name="Sottotitolo 2"/>
          <p:cNvSpPr>
            <a:spLocks noGrp="1"/>
          </p:cNvSpPr>
          <p:nvPr>
            <p:ph type="subTitle" idx="1"/>
          </p:nvPr>
        </p:nvSpPr>
        <p:spPr>
          <a:xfrm>
            <a:off x="1295400" y="4572000"/>
            <a:ext cx="6400800" cy="1600200"/>
          </a:xfrm>
        </p:spPr>
        <p:txBody>
          <a:bodyPr rtlCol="0"/>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it-IT"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295400" y="255134"/>
            <a:ext cx="9601200" cy="1036850"/>
          </a:xfrm>
        </p:spPr>
        <p:txBody>
          <a:bodyPr rtlCol="0" anchor="b"/>
          <a:lstStyle>
            <a:lvl1pPr>
              <a:defRPr sz="3200"/>
            </a:lvl1pPr>
          </a:lstStyle>
          <a:p>
            <a:pPr rtl="0"/>
            <a:r>
              <a:rPr lang="it-IT"/>
              <a:t>Fare clic per modificare lo stile del titolo dello schema</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4724400" y="1828801"/>
            <a:ext cx="6172200" cy="4343400"/>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1295400" y="1828800"/>
            <a:ext cx="3017520" cy="4343400"/>
          </a:xfrm>
        </p:spPr>
        <p:txBody>
          <a:bodyPr rtlCol="0"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gli stili del testo dello schema</a:t>
            </a:r>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F75DBC96-34B0-4B4F-AB76-37A2F5AE677B}" type="datetime1">
              <a:rPr lang="it-IT" smtClean="0"/>
              <a:pPr/>
              <a:t>12/05/2021</a:t>
            </a:fld>
            <a:endParaRPr lang="it-IT" dirty="0"/>
          </a:p>
        </p:txBody>
      </p:sp>
      <p:sp>
        <p:nvSpPr>
          <p:cNvPr id="7" name="Segnaposto numero diapositiva 6"/>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ue immagini con didascalie">
    <p:spTree>
      <p:nvGrpSpPr>
        <p:cNvPr id="1" name=""/>
        <p:cNvGrpSpPr/>
        <p:nvPr/>
      </p:nvGrpSpPr>
      <p:grpSpPr>
        <a:xfrm>
          <a:off x="0" y="0"/>
          <a:ext cx="0" cy="0"/>
          <a:chOff x="0" y="0"/>
          <a:chExt cx="0" cy="0"/>
        </a:xfrm>
      </p:grpSpPr>
      <p:sp>
        <p:nvSpPr>
          <p:cNvPr id="9" name="Rettangolo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0" name="Rettangolo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1" name="Rettangolo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12" name="Rettangolo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800" dirty="0"/>
          </a:p>
        </p:txBody>
      </p:sp>
      <p:sp>
        <p:nvSpPr>
          <p:cNvPr id="2" name="Titolo 1"/>
          <p:cNvSpPr>
            <a:spLocks noGrp="1"/>
          </p:cNvSpPr>
          <p:nvPr>
            <p:ph type="title"/>
          </p:nvPr>
        </p:nvSpPr>
        <p:spPr>
          <a:xfrm>
            <a:off x="1295400" y="255134"/>
            <a:ext cx="9601200" cy="1036850"/>
          </a:xfrm>
        </p:spPr>
        <p:txBody>
          <a:bodyPr rtlCol="0" anchor="b"/>
          <a:lstStyle>
            <a:lvl1pPr>
              <a:defRPr sz="3200"/>
            </a:lvl1pPr>
          </a:lstStyle>
          <a:p>
            <a:pPr rtl="0"/>
            <a:r>
              <a:rPr lang="it-IT"/>
              <a:t>Fare clic per modificare lo stile del titolo dello schema</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1298448"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4" name="Segnaposto testo 3"/>
          <p:cNvSpPr>
            <a:spLocks noGrp="1"/>
          </p:cNvSpPr>
          <p:nvPr>
            <p:ph type="body" sz="half" idx="2"/>
          </p:nvPr>
        </p:nvSpPr>
        <p:spPr bwMode="invGray">
          <a:xfrm>
            <a:off x="1371273" y="5333098"/>
            <a:ext cx="4420252" cy="839102"/>
          </a:xfrm>
        </p:spPr>
        <p:txBody>
          <a:bodyPr rtlCol="0"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gli stili del testo dello schema</a:t>
            </a:r>
          </a:p>
        </p:txBody>
      </p:sp>
      <p:sp>
        <p:nvSpPr>
          <p:cNvPr id="8" name="Segnaposto immagine 2" descr="Segnaposto vuoto per aggiungere un'immagine. Fare clic sul segnaposto e selezionare l'immagine che si vuole aggiungere"/>
          <p:cNvSpPr>
            <a:spLocks noGrp="1"/>
          </p:cNvSpPr>
          <p:nvPr>
            <p:ph type="pic" idx="13"/>
          </p:nvPr>
        </p:nvSpPr>
        <p:spPr>
          <a:xfrm>
            <a:off x="6324600"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it-IT" dirty="0"/>
          </a:p>
        </p:txBody>
      </p:sp>
      <p:sp>
        <p:nvSpPr>
          <p:cNvPr id="13" name="Segnaposto testo 3"/>
          <p:cNvSpPr>
            <a:spLocks noGrp="1"/>
          </p:cNvSpPr>
          <p:nvPr>
            <p:ph type="body" sz="half" idx="14"/>
          </p:nvPr>
        </p:nvSpPr>
        <p:spPr bwMode="invGray">
          <a:xfrm>
            <a:off x="6412954" y="5333098"/>
            <a:ext cx="4420252" cy="839102"/>
          </a:xfrm>
        </p:spPr>
        <p:txBody>
          <a:bodyPr rtlCol="0"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gli stili del testo dello schema</a:t>
            </a:r>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1ACB5424-0EFC-4FE8-95AD-9CC902E6A1A2}" type="datetime1">
              <a:rPr lang="it-IT" smtClean="0"/>
              <a:pPr/>
              <a:t>12/05/2021</a:t>
            </a:fld>
            <a:endParaRPr lang="it-IT" dirty="0"/>
          </a:p>
        </p:txBody>
      </p:sp>
      <p:sp>
        <p:nvSpPr>
          <p:cNvPr id="7" name="Segnaposto numero diapositiva 6"/>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23741DB1-5EAC-446C-A9A1-E444C86D1EE0}" type="datetime1">
              <a:rPr lang="it-IT" smtClean="0"/>
              <a:pPr/>
              <a:t>12/05/2021</a:t>
            </a:fld>
            <a:endParaRPr lang="it-IT" dirty="0"/>
          </a:p>
        </p:txBody>
      </p:sp>
      <p:sp>
        <p:nvSpPr>
          <p:cNvPr id="6" name="Segnaposto numero diapositiva 5"/>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7" name="Rettangolo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9" name="Rettangolo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verticale 1"/>
          <p:cNvSpPr>
            <a:spLocks noGrp="1"/>
          </p:cNvSpPr>
          <p:nvPr>
            <p:ph type="title" orient="vert"/>
          </p:nvPr>
        </p:nvSpPr>
        <p:spPr>
          <a:xfrm>
            <a:off x="9871318" y="685800"/>
            <a:ext cx="1033272" cy="5486400"/>
          </a:xfrm>
        </p:spPr>
        <p:txBody>
          <a:bodyPr vert="eaVert"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a:xfrm>
            <a:off x="1295400" y="685800"/>
            <a:ext cx="7976754" cy="5486400"/>
          </a:xfrm>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85795E39-C4FA-4B9A-9B5F-89B3FE074D57}" type="datetime1">
              <a:rPr lang="it-IT" smtClean="0"/>
              <a:pPr/>
              <a:t>12/05/2021</a:t>
            </a:fld>
            <a:endParaRPr lang="it-IT" dirty="0"/>
          </a:p>
        </p:txBody>
      </p:sp>
      <p:sp>
        <p:nvSpPr>
          <p:cNvPr id="6" name="Segnaposto numero diapositiva 5"/>
          <p:cNvSpPr>
            <a:spLocks noGrp="1"/>
          </p:cNvSpPr>
          <p:nvPr>
            <p:ph type="sldNum" sz="quarter" idx="12"/>
          </p:nvPr>
        </p:nvSpPr>
        <p:spPr/>
        <p:txBody>
          <a:bodyPr rtlCol="0"/>
          <a:lstStyle>
            <a:lvl1pPr>
              <a:defRPr>
                <a:solidFill>
                  <a:schemeClr val="bg1"/>
                </a:solidFill>
              </a:defRPr>
            </a:lvl1pPr>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idx="1"/>
          </p:nvPr>
        </p:nvSpPr>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a:t>Aggiungere un piè di pagina</a:t>
            </a:r>
          </a:p>
        </p:txBody>
      </p:sp>
      <p:sp>
        <p:nvSpPr>
          <p:cNvPr id="4" name="Segnaposto data 3"/>
          <p:cNvSpPr>
            <a:spLocks noGrp="1"/>
          </p:cNvSpPr>
          <p:nvPr>
            <p:ph type="dt" sz="half" idx="10"/>
          </p:nvPr>
        </p:nvSpPr>
        <p:spPr/>
        <p:txBody>
          <a:bodyPr rtlCol="0"/>
          <a:lstStyle>
            <a:lvl1pPr>
              <a:defRPr/>
            </a:lvl1pPr>
          </a:lstStyle>
          <a:p>
            <a:fld id="{061715AC-37B1-4B9C-AEA0-768803C5AC9D}" type="datetime1">
              <a:rPr lang="it-IT" smtClean="0"/>
              <a:pPr/>
              <a:t>12/05/2021</a:t>
            </a:fld>
            <a:endParaRPr lang="it-IT" dirty="0"/>
          </a:p>
        </p:txBody>
      </p:sp>
      <p:sp>
        <p:nvSpPr>
          <p:cNvPr id="6" name="Segnaposto numero diapositiva 5"/>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immagine">
    <p:spTree>
      <p:nvGrpSpPr>
        <p:cNvPr id="1" name=""/>
        <p:cNvGrpSpPr/>
        <p:nvPr/>
      </p:nvGrpSpPr>
      <p:grpSpPr>
        <a:xfrm>
          <a:off x="0" y="0"/>
          <a:ext cx="0" cy="0"/>
          <a:chOff x="0" y="0"/>
          <a:chExt cx="0" cy="0"/>
        </a:xfrm>
      </p:grpSpPr>
      <p:sp>
        <p:nvSpPr>
          <p:cNvPr id="10" name="Rettangolo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it-IT" sz="1800" dirty="0"/>
          </a:p>
        </p:txBody>
      </p:sp>
      <p:sp>
        <p:nvSpPr>
          <p:cNvPr id="11" name="Figura a mano libera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12" name="Figura a mano libera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2" name="Titolo 1"/>
          <p:cNvSpPr>
            <a:spLocks noGrp="1"/>
          </p:cNvSpPr>
          <p:nvPr>
            <p:ph type="ctrTitle"/>
          </p:nvPr>
        </p:nvSpPr>
        <p:spPr>
          <a:xfrm>
            <a:off x="1295401" y="1873584"/>
            <a:ext cx="5120640" cy="2560320"/>
          </a:xfrm>
        </p:spPr>
        <p:txBody>
          <a:bodyPr rtlCol="0" anchor="b">
            <a:normAutofit/>
          </a:bodyPr>
          <a:lstStyle>
            <a:lvl1pPr algn="l">
              <a:defRPr sz="4000">
                <a:solidFill>
                  <a:schemeClr val="tx1"/>
                </a:solidFill>
              </a:defRPr>
            </a:lvl1pPr>
          </a:lstStyle>
          <a:p>
            <a:pPr rtl="0"/>
            <a:r>
              <a:rPr lang="it-IT"/>
              <a:t>Fare clic per modificare lo stile del titolo dello schema</a:t>
            </a:r>
            <a:endParaRPr lang="it-IT" dirty="0"/>
          </a:p>
        </p:txBody>
      </p:sp>
      <p:sp>
        <p:nvSpPr>
          <p:cNvPr id="15" name="Segnaposto immagine 14" descr="Segnaposto vuoto per aggiungere un'immagine. Fare clic sul segnaposto e selezionare l'immagine che si vuole aggiungere"/>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rtlCol="0">
            <a:noAutofit/>
          </a:bodyPr>
          <a:lstStyle>
            <a:lvl1pPr marL="0" indent="0" algn="ctr">
              <a:buNone/>
              <a:defRPr sz="2800">
                <a:solidFill>
                  <a:schemeClr val="bg1"/>
                </a:solidFill>
              </a:defRPr>
            </a:lvl1pPr>
          </a:lstStyle>
          <a:p>
            <a:pPr rtl="0"/>
            <a:r>
              <a:rPr lang="it-IT"/>
              <a:t>Fare clic sull'icona per inserire un'immagine</a:t>
            </a:r>
            <a:endParaRPr lang="it-IT" dirty="0"/>
          </a:p>
        </p:txBody>
      </p:sp>
      <p:sp>
        <p:nvSpPr>
          <p:cNvPr id="3" name="Sottotitolo 2"/>
          <p:cNvSpPr>
            <a:spLocks noGrp="1"/>
          </p:cNvSpPr>
          <p:nvPr>
            <p:ph type="subTitle" idx="1"/>
          </p:nvPr>
        </p:nvSpPr>
        <p:spPr>
          <a:xfrm>
            <a:off x="1295401" y="4572000"/>
            <a:ext cx="5120640" cy="1600200"/>
          </a:xfrm>
        </p:spPr>
        <p:txBody>
          <a:bodyPr rtlCol="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it-IT" dirty="0"/>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rtlCol="0" anchor="t" anchorCtr="0" compatLnSpc="1">
            <a:prstTxWarp prst="textNoShape">
              <a:avLst/>
            </a:prstTxWarp>
          </a:bodyPr>
          <a:lstStyle/>
          <a:p>
            <a:pPr rtl="0"/>
            <a:endParaRPr lang="it-IT" sz="1800" dirty="0"/>
          </a:p>
        </p:txBody>
      </p:sp>
      <p:sp>
        <p:nvSpPr>
          <p:cNvPr id="8" name="Figura a mano libera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9" name="Figura a mano libera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10" name="Figura a mano libera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it-IT" sz="1800" dirty="0"/>
          </a:p>
        </p:txBody>
      </p:sp>
      <p:sp>
        <p:nvSpPr>
          <p:cNvPr id="2" name="Titolo 1"/>
          <p:cNvSpPr>
            <a:spLocks noGrp="1"/>
          </p:cNvSpPr>
          <p:nvPr>
            <p:ph type="title"/>
          </p:nvPr>
        </p:nvSpPr>
        <p:spPr>
          <a:xfrm>
            <a:off x="1295398" y="2914650"/>
            <a:ext cx="8046720" cy="1557338"/>
          </a:xfrm>
        </p:spPr>
        <p:txBody>
          <a:bodyPr rtlCol="0" anchor="b">
            <a:normAutofit/>
          </a:bodyPr>
          <a:lstStyle>
            <a:lvl1pPr>
              <a:defRPr sz="3200">
                <a:solidFill>
                  <a:schemeClr val="tx1"/>
                </a:solidFill>
              </a:defRPr>
            </a:lvl1pPr>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1295398" y="4589463"/>
            <a:ext cx="8046718" cy="1011237"/>
          </a:xfrm>
        </p:spPr>
        <p:txBody>
          <a:bodyPr rtlCol="0"/>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a:t>Fare clic per modificare gli stili del testo dello schema</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sz="half" idx="1"/>
          </p:nvPr>
        </p:nvSpPr>
        <p:spPr>
          <a:xfrm>
            <a:off x="1295400" y="1828800"/>
            <a:ext cx="4572000" cy="4343400"/>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6324600" y="1828799"/>
            <a:ext cx="4572000" cy="4343401"/>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08E24292-2FC8-48DE-B8C9-0C6B6D12FF03}" type="datetime1">
              <a:rPr lang="it-IT" smtClean="0"/>
              <a:pPr/>
              <a:t>12/05/2021</a:t>
            </a:fld>
            <a:endParaRPr lang="it-IT" dirty="0"/>
          </a:p>
        </p:txBody>
      </p:sp>
      <p:sp>
        <p:nvSpPr>
          <p:cNvPr id="7" name="Segnaposto numero diapositiva 6"/>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295400" y="255134"/>
            <a:ext cx="9601200" cy="1036850"/>
          </a:xfrm>
        </p:spPr>
        <p:txBody>
          <a:bodyPr rtlCol="0"/>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1295400" y="1828800"/>
            <a:ext cx="4572000" cy="850392"/>
          </a:xfrm>
        </p:spPr>
        <p:txBody>
          <a:bodyPr rtlCol="0"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1295400" y="2705100"/>
            <a:ext cx="4572000" cy="3467100"/>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p:nvPr>
        </p:nvSpPr>
        <p:spPr>
          <a:xfrm>
            <a:off x="6324600" y="1828800"/>
            <a:ext cx="4572000" cy="847725"/>
          </a:xfrm>
        </p:spPr>
        <p:txBody>
          <a:bodyPr rtlCol="0"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6324600" y="2705100"/>
            <a:ext cx="4572000" cy="3467100"/>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a:t>Aggiungere un piè di pagina</a:t>
            </a:r>
          </a:p>
        </p:txBody>
      </p:sp>
      <p:sp>
        <p:nvSpPr>
          <p:cNvPr id="7" name="Segnaposto data 6"/>
          <p:cNvSpPr>
            <a:spLocks noGrp="1"/>
          </p:cNvSpPr>
          <p:nvPr>
            <p:ph type="dt" sz="half" idx="10"/>
          </p:nvPr>
        </p:nvSpPr>
        <p:spPr/>
        <p:txBody>
          <a:bodyPr rtlCol="0"/>
          <a:lstStyle>
            <a:lvl1pPr>
              <a:defRPr/>
            </a:lvl1pPr>
          </a:lstStyle>
          <a:p>
            <a:fld id="{23111C69-6519-4333-89B8-14E02002A54C}" type="datetime1">
              <a:rPr lang="it-IT" smtClean="0"/>
              <a:pPr/>
              <a:t>12/05/2021</a:t>
            </a:fld>
            <a:endParaRPr lang="it-IT" dirty="0"/>
          </a:p>
        </p:txBody>
      </p:sp>
      <p:sp>
        <p:nvSpPr>
          <p:cNvPr id="9" name="Segnaposto numero diapositiva 8"/>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4" name="Segnaposto piè di pagina 3"/>
          <p:cNvSpPr>
            <a:spLocks noGrp="1"/>
          </p:cNvSpPr>
          <p:nvPr>
            <p:ph type="ftr" sz="quarter" idx="11"/>
          </p:nvPr>
        </p:nvSpPr>
        <p:spPr/>
        <p:txBody>
          <a:bodyPr rtlCol="0"/>
          <a:lstStyle/>
          <a:p>
            <a:pPr rtl="0"/>
            <a:r>
              <a:rPr lang="it-IT" dirty="0"/>
              <a:t>Aggiungere un piè di pagina</a:t>
            </a:r>
          </a:p>
        </p:txBody>
      </p:sp>
      <p:sp>
        <p:nvSpPr>
          <p:cNvPr id="3" name="Segnaposto data 2"/>
          <p:cNvSpPr>
            <a:spLocks noGrp="1"/>
          </p:cNvSpPr>
          <p:nvPr>
            <p:ph type="dt" sz="half" idx="10"/>
          </p:nvPr>
        </p:nvSpPr>
        <p:spPr/>
        <p:txBody>
          <a:bodyPr rtlCol="0"/>
          <a:lstStyle>
            <a:lvl1pPr>
              <a:defRPr/>
            </a:lvl1pPr>
          </a:lstStyle>
          <a:p>
            <a:fld id="{0F8311A2-7E09-4566-A357-9685A2629100}" type="datetime1">
              <a:rPr lang="it-IT" smtClean="0"/>
              <a:pPr/>
              <a:t>12/05/2021</a:t>
            </a:fld>
            <a:endParaRPr lang="it-IT" dirty="0"/>
          </a:p>
        </p:txBody>
      </p:sp>
      <p:sp>
        <p:nvSpPr>
          <p:cNvPr id="5" name="Segnaposto numero diapositiva 4"/>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rtlCol="0"/>
          <a:lstStyle/>
          <a:p>
            <a:pPr rtl="0"/>
            <a:r>
              <a:rPr lang="it-IT" dirty="0"/>
              <a:t>Aggiungere un piè di pagina</a:t>
            </a:r>
          </a:p>
        </p:txBody>
      </p:sp>
      <p:sp>
        <p:nvSpPr>
          <p:cNvPr id="2" name="Segnaposto data 1"/>
          <p:cNvSpPr>
            <a:spLocks noGrp="1"/>
          </p:cNvSpPr>
          <p:nvPr>
            <p:ph type="dt" sz="half" idx="10"/>
          </p:nvPr>
        </p:nvSpPr>
        <p:spPr/>
        <p:txBody>
          <a:bodyPr rtlCol="0"/>
          <a:lstStyle>
            <a:lvl1pPr>
              <a:defRPr/>
            </a:lvl1pPr>
          </a:lstStyle>
          <a:p>
            <a:fld id="{6F98AB85-0621-463C-8BC8-C27CD062F201}" type="datetime1">
              <a:rPr lang="it-IT" smtClean="0"/>
              <a:pPr/>
              <a:t>12/05/2021</a:t>
            </a:fld>
            <a:endParaRPr lang="it-IT" dirty="0"/>
          </a:p>
        </p:txBody>
      </p:sp>
      <p:sp>
        <p:nvSpPr>
          <p:cNvPr id="4" name="Segnaposto numero diapositiva 3"/>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chor="b"/>
          <a:lstStyle>
            <a:lvl1pPr>
              <a:defRPr sz="3200"/>
            </a:lvl1pPr>
          </a:lstStyle>
          <a:p>
            <a:pPr rtl="0"/>
            <a:r>
              <a:rPr lang="it-IT"/>
              <a:t>Fare clic per modificare lo stile del titolo dello schema</a:t>
            </a:r>
            <a:endParaRPr lang="it-IT" dirty="0"/>
          </a:p>
        </p:txBody>
      </p:sp>
      <p:sp>
        <p:nvSpPr>
          <p:cNvPr id="3" name="Segnaposto contenuto 2"/>
          <p:cNvSpPr>
            <a:spLocks noGrp="1"/>
          </p:cNvSpPr>
          <p:nvPr>
            <p:ph idx="1"/>
          </p:nvPr>
        </p:nvSpPr>
        <p:spPr>
          <a:xfrm>
            <a:off x="4728209" y="1828800"/>
            <a:ext cx="6126480" cy="4343400"/>
          </a:xfrm>
        </p:spPr>
        <p:txBody>
          <a:bodyPr rtlCol="0">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testo 3"/>
          <p:cNvSpPr>
            <a:spLocks noGrp="1"/>
          </p:cNvSpPr>
          <p:nvPr>
            <p:ph type="body" sz="half" idx="2"/>
          </p:nvPr>
        </p:nvSpPr>
        <p:spPr>
          <a:xfrm>
            <a:off x="1295400" y="1828800"/>
            <a:ext cx="3017520" cy="4343400"/>
          </a:xfrm>
        </p:spPr>
        <p:txBody>
          <a:bodyPr rtlCol="0"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a:t>Fare clic per modificare gli stili del testo dello schema</a:t>
            </a:r>
          </a:p>
        </p:txBody>
      </p:sp>
      <p:sp>
        <p:nvSpPr>
          <p:cNvPr id="6" name="Segnaposto piè di pagina 5"/>
          <p:cNvSpPr>
            <a:spLocks noGrp="1"/>
          </p:cNvSpPr>
          <p:nvPr>
            <p:ph type="ftr" sz="quarter" idx="11"/>
          </p:nvPr>
        </p:nvSpPr>
        <p:spPr/>
        <p:txBody>
          <a:bodyPr rtlCol="0"/>
          <a:lstStyle/>
          <a:p>
            <a:pPr rtl="0"/>
            <a:r>
              <a:rPr lang="it-IT" dirty="0"/>
              <a:t>Aggiungere un piè di pagina</a:t>
            </a:r>
          </a:p>
        </p:txBody>
      </p:sp>
      <p:sp>
        <p:nvSpPr>
          <p:cNvPr id="5" name="Segnaposto data 4"/>
          <p:cNvSpPr>
            <a:spLocks noGrp="1"/>
          </p:cNvSpPr>
          <p:nvPr>
            <p:ph type="dt" sz="half" idx="10"/>
          </p:nvPr>
        </p:nvSpPr>
        <p:spPr/>
        <p:txBody>
          <a:bodyPr rtlCol="0"/>
          <a:lstStyle>
            <a:lvl1pPr>
              <a:defRPr/>
            </a:lvl1pPr>
          </a:lstStyle>
          <a:p>
            <a:fld id="{2BD78A9C-123C-4B83-A54F-2117732E7F71}" type="datetime1">
              <a:rPr lang="it-IT" smtClean="0"/>
              <a:pPr/>
              <a:t>12/05/2021</a:t>
            </a:fld>
            <a:endParaRPr lang="it-IT" dirty="0"/>
          </a:p>
        </p:txBody>
      </p:sp>
      <p:sp>
        <p:nvSpPr>
          <p:cNvPr id="7" name="Segnaposto numero diapositiva 6"/>
          <p:cNvSpPr>
            <a:spLocks noGrp="1"/>
          </p:cNvSpPr>
          <p:nvPr>
            <p:ph type="sldNum" sz="quarter" idx="12"/>
          </p:nvPr>
        </p:nvSpPr>
        <p:spPr/>
        <p:txBody>
          <a:bodyPr rtlCol="0"/>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9" name="Rettangolo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Segnaposto titolo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pPr rtl="0"/>
            <a:r>
              <a:rPr lang="it-IT" dirty="0"/>
              <a:t>Fare clic per modificare lo stile del titolo dello schema</a:t>
            </a:r>
          </a:p>
        </p:txBody>
      </p:sp>
      <p:sp>
        <p:nvSpPr>
          <p:cNvPr id="3" name="Segnaposto testo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rtl="0"/>
            <a:r>
              <a:rPr lang="it-IT" dirty="0"/>
              <a:t>Fare clic per modificare gli stili del testo dello schema</a:t>
            </a:r>
          </a:p>
          <a:p>
            <a:pPr lvl="1" rtl="0"/>
            <a:r>
              <a:rPr lang="it-IT" dirty="0"/>
              <a:t>Secondo livello</a:t>
            </a:r>
          </a:p>
          <a:p>
            <a:pPr lvl="2" rtl="0"/>
            <a:r>
              <a:rPr lang="it-IT" dirty="0"/>
              <a:t>Terzo livello</a:t>
            </a:r>
          </a:p>
          <a:p>
            <a:pPr lvl="3" rtl="0"/>
            <a:r>
              <a:rPr lang="it-IT" dirty="0"/>
              <a:t>Quarto livello</a:t>
            </a:r>
          </a:p>
          <a:p>
            <a:pPr lvl="4" rtl="0"/>
            <a:r>
              <a:rPr lang="it-IT" dirty="0"/>
              <a:t>Quinto livello</a:t>
            </a:r>
          </a:p>
        </p:txBody>
      </p:sp>
      <p:sp>
        <p:nvSpPr>
          <p:cNvPr id="5" name="Segnaposto piè di pagina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pPr rtl="0"/>
            <a:r>
              <a:rPr lang="it-IT" dirty="0"/>
              <a:t>Aggiungere un piè di pagina</a:t>
            </a:r>
          </a:p>
        </p:txBody>
      </p:sp>
      <p:sp>
        <p:nvSpPr>
          <p:cNvPr id="4" name="Segnaposto data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F66E599D-40D8-4588-BA06-8E7151C3A19F}" type="datetime1">
              <a:rPr lang="it-IT" smtClean="0"/>
              <a:pPr/>
              <a:t>12/05/2021</a:t>
            </a:fld>
            <a:endParaRPr lang="it-IT" dirty="0"/>
          </a:p>
        </p:txBody>
      </p:sp>
      <p:sp>
        <p:nvSpPr>
          <p:cNvPr id="6" name="Segnaposto numero diapositiva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pPr rtl="0"/>
            <a:fld id="{A7F8E3F6-DE14-48B2-B2BC-6FABA9630FB8}" type="slidenum">
              <a:rPr lang="it-IT" smtClean="0"/>
              <a:pPr rtl="0"/>
              <a:t>‹N›</a:t>
            </a:fld>
            <a:endParaRPr lang="it-IT" dirty="0"/>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otiziedellascuola.it/legislazione-e-dottrina/indice-cronologico/2016/settembre/DECRETO_MIUR_20160901_prot663"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s://www.notiziedellascuola.it/legislazione-e-dottrina/indice-cronologico/2017/dicembre/DECRETO_DIRETTORIALE_MIUR_20171227_153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91989" y="356050"/>
            <a:ext cx="5841774" cy="1537144"/>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lgn="ctr"/>
            <a:r>
              <a:rPr lang="it-IT" sz="2800" b="1" dirty="0" smtClean="0"/>
              <a:t/>
            </a:r>
            <a:br>
              <a:rPr lang="it-IT" sz="2800" b="1" dirty="0" smtClean="0"/>
            </a:br>
            <a:r>
              <a:rPr lang="it-IT" sz="22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CRRS&amp;S</a:t>
            </a: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r>
            <a:b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b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r>
            <a:b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b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CENTRO </a:t>
            </a:r>
            <a:r>
              <a:rPr lang="it-IT" sz="22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DI</a:t>
            </a: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RICERCA, SPERIMENTAZIONE E SVILUPPO </a:t>
            </a:r>
            <a:r>
              <a:rPr lang="it-IT" sz="2800" dirty="0" smtClean="0"/>
              <a:t/>
            </a:r>
            <a:br>
              <a:rPr lang="it-IT" sz="2800" dirty="0" smtClean="0"/>
            </a:br>
            <a:endParaRPr lang="it-IT" sz="2000" dirty="0"/>
          </a:p>
        </p:txBody>
      </p:sp>
      <p:sp>
        <p:nvSpPr>
          <p:cNvPr id="4" name="Sottotitolo 3"/>
          <p:cNvSpPr>
            <a:spLocks noGrp="1"/>
          </p:cNvSpPr>
          <p:nvPr>
            <p:ph type="subTitle" idx="1"/>
          </p:nvPr>
        </p:nvSpPr>
        <p:spPr>
          <a:xfrm>
            <a:off x="115911" y="2150772"/>
            <a:ext cx="6503830" cy="450760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normAutofit fontScale="62500" lnSpcReduction="20000"/>
          </a:bodyPr>
          <a:lstStyle/>
          <a:p>
            <a:pPr algn="ctr">
              <a:lnSpc>
                <a:spcPct val="150000"/>
              </a:lnSpc>
            </a:pP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L’attività di ricerca sperimentazione e sviluppo, assieme alla didattica e all’ampliamento dell’offerta formativa, è uno degli elementi costitutivi del sistema di Istruzione degli Adulti.         </a:t>
            </a:r>
          </a:p>
          <a:p>
            <a:pPr algn="ctr">
              <a:lnSpc>
                <a:spcPct val="150000"/>
              </a:lnSpc>
            </a:pP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Il CPIA trova legittimazione alla realizzazione di attività di CRRS&amp;S nel Regolamento dell’Autonomia scolastica DPR 275/99 (art. 6 e art. 11) e negli ultimi anni è stata ampiamente evidenziata l’importanza di sostenere percorsi innovativi e di sviluppo dei processi organizzativi e didattici delle Istituzioni scolastiche.</a:t>
            </a:r>
            <a:b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br>
            <a:endPar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ctr">
              <a:lnSpc>
                <a:spcPct val="150000"/>
              </a:lnSpc>
            </a:pP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Dall’anno scolastico 2016/2017, il </a:t>
            </a:r>
            <a:r>
              <a:rPr lang="it-IT" sz="22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Miur</a:t>
            </a: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ha finanziato l’attivazione in ciascuna regione di un Centro Regionale di Ricerca, Sperimentazione e Sviluppo (</a:t>
            </a:r>
            <a:r>
              <a:rPr lang="it-IT" sz="22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CRRS&amp;S</a:t>
            </a:r>
            <a:r>
              <a:rPr lang="it-IT"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r>
              <a:rPr lang="it-IT" sz="1400" dirty="0" smtClean="0">
                <a:latin typeface="Verdana" pitchFamily="34" charset="0"/>
                <a:ea typeface="Verdana" pitchFamily="34" charset="0"/>
                <a:cs typeface="Verdana" pitchFamily="34" charset="0"/>
              </a:rPr>
              <a:t/>
            </a:r>
            <a:br>
              <a:rPr lang="it-IT" sz="1400" dirty="0" smtClean="0">
                <a:latin typeface="Verdana" pitchFamily="34" charset="0"/>
                <a:ea typeface="Verdana" pitchFamily="34" charset="0"/>
                <a:cs typeface="Verdana" pitchFamily="34" charset="0"/>
              </a:rPr>
            </a:br>
            <a:r>
              <a:rPr lang="it-IT" sz="1400" b="1" dirty="0" smtClean="0">
                <a:latin typeface="Verdana" pitchFamily="34" charset="0"/>
                <a:ea typeface="Verdana" pitchFamily="34" charset="0"/>
                <a:cs typeface="Verdana" pitchFamily="34" charset="0"/>
              </a:rPr>
              <a:t> </a:t>
            </a:r>
            <a:r>
              <a:rPr lang="it-IT" sz="1400" dirty="0" smtClean="0">
                <a:latin typeface="Verdana" pitchFamily="34" charset="0"/>
                <a:ea typeface="Verdana" pitchFamily="34" charset="0"/>
                <a:cs typeface="Verdana" pitchFamily="34" charset="0"/>
              </a:rPr>
              <a:t/>
            </a:r>
            <a:br>
              <a:rPr lang="it-IT" sz="1400" dirty="0" smtClean="0">
                <a:latin typeface="Verdana" pitchFamily="34" charset="0"/>
                <a:ea typeface="Verdana" pitchFamily="34" charset="0"/>
                <a:cs typeface="Verdana" pitchFamily="34" charset="0"/>
              </a:rPr>
            </a:br>
            <a:endParaRPr lang="it-IT" sz="1400" b="1" i="1" dirty="0">
              <a:latin typeface="Verdana" pitchFamily="34" charset="0"/>
              <a:ea typeface="Verdana" pitchFamily="34" charset="0"/>
              <a:cs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FINALITA’</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p:txBody>
          <a:bodyPr/>
          <a:lstStyle/>
          <a:p>
            <a:endParaRPr lang="it-IT" sz="1400" dirty="0">
              <a:solidFill>
                <a:srgbClr val="000000"/>
              </a:solidFill>
              <a:latin typeface="Calibri" panose="020F0502020204030204" pitchFamily="34" charset="0"/>
            </a:endParaRPr>
          </a:p>
          <a:p>
            <a:pPr marL="0" indent="0">
              <a:buNone/>
            </a:pP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Verificare l’efficacia di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Piaac</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on line per la personalizzazione dei percorsi scolastico-formativi nei CPIA </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Analizzare e valutare l’impiego di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Piaac</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on line nel possibile processo di integrazione dei servizi fra CPIA e Centri per l’Impiego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CpI</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04562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RISULTATI</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a:xfrm>
            <a:off x="257577" y="1738647"/>
            <a:ext cx="11681138" cy="4997003"/>
          </a:xfrm>
        </p:spPr>
        <p:txBody>
          <a:bodyPr>
            <a:normAutofit/>
          </a:bodyPr>
          <a:lstStyle/>
          <a:p>
            <a:pPr marL="0" indent="0">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I  risultati sono stati analizzati da molti punti di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vista:</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 distribuzione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dei partecipanti e percentuale di partecipazione in ciascuna prova di cui si compone lo strumento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Piaac</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online distinti per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Cpia</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distribuzione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e percentuale di partecipazione in ciascuna prova di cui si compone lo strumento PIAAC online per le principali caratteristiche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socio-anagrafiche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ecc</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ecc</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Per chi cercasse ulteriori informazioni:</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lnSpc>
                <a:spcPct val="100000"/>
              </a:lnSpc>
              <a:buNone/>
            </a:pPr>
            <a:r>
              <a:rPr lang="it-IT"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Sito del </a:t>
            </a:r>
            <a:r>
              <a:rPr lang="it-IT" sz="12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Cpia</a:t>
            </a:r>
            <a:r>
              <a:rPr lang="it-IT"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Enna Caltanissetta</a:t>
            </a:r>
          </a:p>
          <a:p>
            <a:pPr marL="0" indent="0">
              <a:lnSpc>
                <a:spcPct val="100000"/>
              </a:lnSpc>
              <a:buNone/>
            </a:pPr>
            <a:r>
              <a:rPr lang="it-IT" sz="1200" dirty="0">
                <a:solidFill>
                  <a:srgbClr val="000000"/>
                </a:solidFill>
                <a:latin typeface="Tahoma" panose="020B0604030504040204" pitchFamily="34" charset="0"/>
                <a:ea typeface="Tahoma" panose="020B0604030504040204" pitchFamily="34" charset="0"/>
                <a:cs typeface="Tahoma" panose="020B0604030504040204" pitchFamily="34" charset="0"/>
              </a:rPr>
              <a:t>COLLANA BIBLIOTECA ANPAL </a:t>
            </a:r>
            <a:r>
              <a:rPr lang="it-IT"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N.12 resoconto di circa 90 pagine</a:t>
            </a:r>
          </a:p>
          <a:p>
            <a:pPr marL="0" indent="0">
              <a:lnSpc>
                <a:spcPct val="100000"/>
              </a:lnSpc>
              <a:buNone/>
            </a:pPr>
            <a:r>
              <a:rPr lang="it-IT"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https</a:t>
            </a:r>
            <a:r>
              <a:rPr lang="it-IT" sz="1200" dirty="0">
                <a:solidFill>
                  <a:srgbClr val="000000"/>
                </a:solidFill>
                <a:latin typeface="Tahoma" panose="020B0604030504040204" pitchFamily="34" charset="0"/>
                <a:ea typeface="Tahoma" panose="020B0604030504040204" pitchFamily="34" charset="0"/>
                <a:cs typeface="Tahoma" panose="020B0604030504040204" pitchFamily="34" charset="0"/>
              </a:rPr>
              <a:t>://cpia-cl-en.edu.it/wp-content/uploads/2020/11/OCSE-PIAAC-Formazione-e-competenze-online-Sperimentazione-dello-strumento-di-self-assessment-nei-CPIA.pdf</a:t>
            </a:r>
          </a:p>
          <a:p>
            <a:pPr marL="0" indent="0">
              <a:buNone/>
            </a:pPr>
            <a:endParaRPr lang="it-IT" dirty="0"/>
          </a:p>
        </p:txBody>
      </p:sp>
    </p:spTree>
    <p:extLst>
      <p:ext uri="{BB962C8B-B14F-4D97-AF65-F5344CB8AC3E}">
        <p14:creationId xmlns:p14="http://schemas.microsoft.com/office/powerpoint/2010/main" val="114179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smtClean="0">
                <a:solidFill>
                  <a:srgbClr val="FF0000"/>
                </a:solidFill>
                <a:latin typeface="Tahoma" panose="020B0604030504040204" pitchFamily="34" charset="0"/>
                <a:ea typeface="Tahoma" panose="020B0604030504040204" pitchFamily="34" charset="0"/>
                <a:cs typeface="Tahoma" panose="020B0604030504040204" pitchFamily="34" charset="0"/>
              </a:rPr>
              <a:t>RIFLESSIONE</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a:xfrm>
            <a:off x="141667" y="1674254"/>
            <a:ext cx="11848563" cy="4881092"/>
          </a:xfrm>
        </p:spPr>
        <p:txBody>
          <a:bodyPr>
            <a:normAutofit/>
          </a:bodyPr>
          <a:lstStyle/>
          <a:p>
            <a:pPr marL="0" indent="0">
              <a:lnSpc>
                <a:spcPct val="150000"/>
              </a:lnSpc>
              <a:buNone/>
            </a:pPr>
            <a:endParaRPr lang="it-IT" dirty="0" smtClean="0">
              <a:latin typeface="Tahoma" panose="020B0604030504040204" pitchFamily="34" charset="0"/>
              <a:ea typeface="Tahoma" panose="020B0604030504040204" pitchFamily="34" charset="0"/>
              <a:cs typeface="Tahoma" panose="020B0604030504040204" pitchFamily="34" charset="0"/>
            </a:endParaRPr>
          </a:p>
          <a:p>
            <a:pPr marL="0" indent="0">
              <a:lnSpc>
                <a:spcPct val="150000"/>
              </a:lnSpc>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la lettura dei risultati risulta essere piuttosto complicata se non si è addetti ai lavori  proprio perché si prendono in considerazione un gran numero di varianti ma , questa esperienza e soprattutto il lavoro fatto per confezionare e inserire in piattaforma i test di valutazione delle competenze andrebbe assolutamente ripreso, sicuramente rimaneggiato e poi riutilizzato all’interno dei CPIA o da chiunque si occupi di formazione/educazione/istruzione degli adulti.</a:t>
            </a:r>
            <a:endPar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3940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a:bodyPr>
          <a:lstStyle/>
          <a:p>
            <a:pPr algn="ctr" rtl="0"/>
            <a:r>
              <a:rPr lang="it-IT" sz="4000" b="1" dirty="0" smtClean="0">
                <a:solidFill>
                  <a:srgbClr val="FF0000"/>
                </a:solidFill>
              </a:rPr>
              <a:t>ISTITUZIONE DEI CENTRI</a:t>
            </a:r>
            <a:endParaRPr lang="it-IT" sz="4000" b="1" dirty="0">
              <a:solidFill>
                <a:srgbClr val="FF0000"/>
              </a:solidFill>
            </a:endParaRPr>
          </a:p>
        </p:txBody>
      </p:sp>
      <p:sp>
        <p:nvSpPr>
          <p:cNvPr id="6" name="Rettangolo 5"/>
          <p:cNvSpPr/>
          <p:nvPr/>
        </p:nvSpPr>
        <p:spPr>
          <a:xfrm>
            <a:off x="401652" y="2499411"/>
            <a:ext cx="10866640" cy="3108543"/>
          </a:xfrm>
          <a:prstGeom prst="rect">
            <a:avLst/>
          </a:prstGeom>
        </p:spPr>
        <p:txBody>
          <a:bodyPr wrap="square">
            <a:spAutoFit/>
          </a:bodyPr>
          <a:lstStyle/>
          <a:p>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I centri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di Ricerca, Sperimentazione e Sviluppo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sono stati istituiti   a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seguito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del</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hlinkClick r:id="rId3"/>
              </a:rPr>
              <a:t>DM 663/2016</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(art. 28, comma 2, lettera b) e del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hlinkClick r:id="rId4"/>
              </a:rPr>
              <a:t>DD n. 1538/2017</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e poi si sono costituiti in rete nazionale</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p>
          <a:p>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p>
          <a:p>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Ogni centro regionale   ha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definito un Comitato Tecnico-Scientifico (CTS), composto dai rappresentanti delle università e dai soggetti di riferimento territoriale per l’apprendimento permanente. </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it-IT" sz="2800" dirty="0" smtClean="0">
              <a:solidFill>
                <a:srgbClr val="000000"/>
              </a:solidFill>
              <a:latin typeface="Georgia" panose="02040502050405020303" pitchFamily="18" charset="0"/>
            </a:endParaRPr>
          </a:p>
          <a:p>
            <a:r>
              <a:rPr lang="it-IT" sz="2800" dirty="0" smtClean="0">
                <a:solidFill>
                  <a:srgbClr val="000000"/>
                </a:solidFill>
                <a:latin typeface="Georgia" panose="02040502050405020303" pitchFamily="18" charset="0"/>
              </a:rPr>
              <a:t> </a:t>
            </a:r>
            <a:endParaRPr lang="it-IT" sz="2800" dirty="0">
              <a:latin typeface="Georgia" panose="02040502050405020303" pitchFamily="18" charset="0"/>
            </a:endParaRPr>
          </a:p>
        </p:txBody>
      </p:sp>
    </p:spTree>
    <p:extLst>
      <p:ext uri="{BB962C8B-B14F-4D97-AF65-F5344CB8AC3E}">
        <p14:creationId xmlns:p14="http://schemas.microsoft.com/office/powerpoint/2010/main" val="421385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a:bodyPr>
          <a:lstStyle/>
          <a:p>
            <a:pPr algn="ctr"/>
            <a:r>
              <a:rPr lang="it-IT" sz="4000" b="1" dirty="0" smtClean="0">
                <a:solidFill>
                  <a:srgbClr val="FF0000"/>
                </a:solidFill>
              </a:rPr>
              <a:t>INCONTRI  NAZIONALI</a:t>
            </a:r>
            <a:endParaRPr lang="it-IT" sz="4000" b="1" dirty="0">
              <a:solidFill>
                <a:srgbClr val="FF0000"/>
              </a:solidFill>
            </a:endParaRPr>
          </a:p>
        </p:txBody>
      </p:sp>
      <p:sp>
        <p:nvSpPr>
          <p:cNvPr id="4" name="Segnaposto contenuto 3"/>
          <p:cNvSpPr>
            <a:spLocks noGrp="1"/>
          </p:cNvSpPr>
          <p:nvPr>
            <p:ph idx="1"/>
          </p:nvPr>
        </p:nvSpPr>
        <p:spPr/>
        <p:txBody>
          <a:bodyPr>
            <a:normAutofit fontScale="92500" lnSpcReduction="10000"/>
          </a:bodyPr>
          <a:lstStyle/>
          <a:p>
            <a:pPr marL="0" indent="0">
              <a:buNone/>
            </a:pPr>
            <a:r>
              <a:rPr lang="it-IT" dirty="0" smtClean="0">
                <a:solidFill>
                  <a:srgbClr val="000000"/>
                </a:solidFill>
                <a:latin typeface="Georgia" panose="02040502050405020303" pitchFamily="18" charset="0"/>
              </a:rPr>
              <a:t> </a:t>
            </a:r>
          </a:p>
          <a:p>
            <a:pPr marL="0" indent="0" algn="ctr">
              <a:buNone/>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il </a:t>
            </a:r>
            <a:r>
              <a:rPr lang="it-IT" b="1" dirty="0">
                <a:solidFill>
                  <a:srgbClr val="000000"/>
                </a:solidFill>
                <a:latin typeface="Tahoma" panose="020B0604030504040204" pitchFamily="34" charset="0"/>
                <a:ea typeface="Tahoma" panose="020B0604030504040204" pitchFamily="34" charset="0"/>
                <a:cs typeface="Tahoma" panose="020B0604030504040204" pitchFamily="34" charset="0"/>
              </a:rPr>
              <a:t>30 maggio </a:t>
            </a:r>
            <a:r>
              <a:rPr lang="it-IT" b="1" dirty="0" smtClean="0">
                <a:solidFill>
                  <a:srgbClr val="000000"/>
                </a:solidFill>
                <a:latin typeface="Tahoma" panose="020B0604030504040204" pitchFamily="34" charset="0"/>
                <a:ea typeface="Tahoma" panose="020B0604030504040204" pitchFamily="34" charset="0"/>
                <a:cs typeface="Tahoma" panose="020B0604030504040204" pitchFamily="34" charset="0"/>
              </a:rPr>
              <a:t>2017, a Napoli</a:t>
            </a:r>
            <a:endPar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in occasione della prima edizione di </a:t>
            </a:r>
            <a:r>
              <a:rPr lang="it-IT"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Fierida</a:t>
            </a: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p>
          <a:p>
            <a:pPr marL="0" indent="0" algn="just">
              <a:buNone/>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i </a:t>
            </a:r>
            <a:r>
              <a:rPr lang="it-IT" dirty="0">
                <a:solidFill>
                  <a:srgbClr val="000000"/>
                </a:solidFill>
                <a:latin typeface="Tahoma" panose="020B0604030504040204" pitchFamily="34" charset="0"/>
                <a:ea typeface="Tahoma" panose="020B0604030504040204" pitchFamily="34" charset="0"/>
                <a:cs typeface="Tahoma" panose="020B0604030504040204" pitchFamily="34" charset="0"/>
              </a:rPr>
              <a:t>dirigenti scolastici dei </a:t>
            </a: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CPIA e il </a:t>
            </a:r>
            <a:r>
              <a:rPr lang="it-IT" dirty="0">
                <a:solidFill>
                  <a:srgbClr val="000000"/>
                </a:solidFill>
                <a:latin typeface="Tahoma" panose="020B0604030504040204" pitchFamily="34" charset="0"/>
                <a:ea typeface="Tahoma" panose="020B0604030504040204" pitchFamily="34" charset="0"/>
                <a:cs typeface="Tahoma" panose="020B0604030504040204" pitchFamily="34" charset="0"/>
              </a:rPr>
              <a:t>gruppo Nazionale PAIDEIA </a:t>
            </a: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 hanno </a:t>
            </a:r>
            <a:r>
              <a:rPr lang="it-IT" dirty="0">
                <a:solidFill>
                  <a:srgbClr val="000000"/>
                </a:solidFill>
                <a:latin typeface="Tahoma" panose="020B0604030504040204" pitchFamily="34" charset="0"/>
                <a:ea typeface="Tahoma" panose="020B0604030504040204" pitchFamily="34" charset="0"/>
                <a:cs typeface="Tahoma" panose="020B0604030504040204" pitchFamily="34" charset="0"/>
              </a:rPr>
              <a:t>sottoscritto </a:t>
            </a: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 il </a:t>
            </a:r>
            <a:r>
              <a:rPr lang="it-IT" dirty="0">
                <a:solidFill>
                  <a:srgbClr val="000000"/>
                </a:solidFill>
                <a:latin typeface="Tahoma" panose="020B0604030504040204" pitchFamily="34" charset="0"/>
                <a:ea typeface="Tahoma" panose="020B0604030504040204" pitchFamily="34" charset="0"/>
                <a:cs typeface="Tahoma" panose="020B0604030504040204" pitchFamily="34" charset="0"/>
              </a:rPr>
              <a:t>primo Protocollo di Rete Nazionale dei CPIA – Centri Regionali di Ricerca, Sperimentazione e Sviluppo, predisposto a Gallipoli. </a:t>
            </a:r>
          </a:p>
          <a:p>
            <a:pPr marL="0" indent="0" algn="ctr">
              <a:buNone/>
            </a:pPr>
            <a:r>
              <a:rPr lang="it-IT" b="1" dirty="0" smtClean="0">
                <a:solidFill>
                  <a:srgbClr val="000000"/>
                </a:solidFill>
                <a:latin typeface="Tahoma" panose="020B0604030504040204" pitchFamily="34" charset="0"/>
                <a:ea typeface="Tahoma" panose="020B0604030504040204" pitchFamily="34" charset="0"/>
                <a:cs typeface="Tahoma" panose="020B0604030504040204" pitchFamily="34" charset="0"/>
              </a:rPr>
              <a:t>A maggio 2018, a Cinisi </a:t>
            </a:r>
            <a:r>
              <a:rPr lang="it-IT" b="1" dirty="0">
                <a:solidFill>
                  <a:srgbClr val="000000"/>
                </a:solidFill>
                <a:latin typeface="Tahoma" panose="020B0604030504040204" pitchFamily="34" charset="0"/>
                <a:ea typeface="Tahoma" panose="020B0604030504040204" pitchFamily="34" charset="0"/>
                <a:cs typeface="Tahoma" panose="020B0604030504040204" pitchFamily="34" charset="0"/>
              </a:rPr>
              <a:t>(PA</a:t>
            </a:r>
            <a:r>
              <a:rPr lang="it-IT" b="1"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it-IT" b="1" dirty="0" smtClean="0">
                <a:solidFill>
                  <a:srgbClr val="000000"/>
                </a:solidFill>
                <a:latin typeface="Tahoma" panose="020B0604030504040204" pitchFamily="34" charset="0"/>
                <a:ea typeface="Tahoma" panose="020B0604030504040204" pitchFamily="34" charset="0"/>
                <a:cs typeface="Tahoma" panose="020B0604030504040204" pitchFamily="34" charset="0"/>
              </a:rPr>
              <a:t> e a maggio 2019 a Ischia, </a:t>
            </a:r>
          </a:p>
          <a:p>
            <a:pPr marL="0" indent="0">
              <a:buNone/>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ci sono stati ulteriori incontri della rete dei Centri di Ricerca per definire, da un punto di vista nazionale, le attività da svolgere.</a:t>
            </a:r>
            <a:r>
              <a:rPr lang="it-IT" dirty="0" smtClean="0">
                <a:solidFill>
                  <a:srgbClr val="000000"/>
                </a:solidFill>
                <a:latin typeface="Georgia" panose="02040502050405020303" pitchFamily="18" charset="0"/>
              </a:rPr>
              <a:t> </a:t>
            </a:r>
          </a:p>
          <a:p>
            <a:endParaRPr lang="it-IT" dirty="0"/>
          </a:p>
        </p:txBody>
      </p:sp>
    </p:spTree>
    <p:extLst>
      <p:ext uri="{BB962C8B-B14F-4D97-AF65-F5344CB8AC3E}">
        <p14:creationId xmlns:p14="http://schemas.microsoft.com/office/powerpoint/2010/main" val="357423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b="1" dirty="0" smtClean="0">
                <a:solidFill>
                  <a:srgbClr val="DC143C"/>
                </a:solidFill>
                <a:latin typeface="Open Sans Condensed"/>
              </a:rPr>
              <a:t/>
            </a:r>
            <a:br>
              <a:rPr lang="it-IT" b="1" dirty="0" smtClean="0">
                <a:solidFill>
                  <a:srgbClr val="DC143C"/>
                </a:solidFill>
                <a:latin typeface="Open Sans Condensed"/>
              </a:rPr>
            </a:br>
            <a:r>
              <a:rPr lang="it-IT" b="1" dirty="0">
                <a:solidFill>
                  <a:srgbClr val="DC143C"/>
                </a:solidFill>
                <a:latin typeface="Open Sans Condensed"/>
              </a:rPr>
              <a:t/>
            </a:r>
            <a:br>
              <a:rPr lang="it-IT" b="1" dirty="0">
                <a:solidFill>
                  <a:srgbClr val="DC143C"/>
                </a:solidFill>
                <a:latin typeface="Open Sans Condensed"/>
              </a:rPr>
            </a:br>
            <a:r>
              <a:rPr lang="it-IT" b="1" dirty="0" smtClean="0">
                <a:solidFill>
                  <a:srgbClr val="DC143C"/>
                </a:solidFill>
                <a:latin typeface="Open Sans Condensed"/>
              </a:rPr>
              <a:t/>
            </a:r>
            <a:br>
              <a:rPr lang="it-IT" b="1" dirty="0" smtClean="0">
                <a:solidFill>
                  <a:srgbClr val="DC143C"/>
                </a:solidFill>
                <a:latin typeface="Open Sans Condensed"/>
              </a:rPr>
            </a:br>
            <a:r>
              <a:rPr lang="it-IT" b="1" dirty="0" smtClean="0">
                <a:solidFill>
                  <a:srgbClr val="DC143C"/>
                </a:solidFill>
                <a:latin typeface="Open Sans Condensed"/>
              </a:rPr>
              <a:t>QUALI ATTIVITA’</a:t>
            </a:r>
            <a:endParaRPr lang="it-IT" sz="4000" dirty="0"/>
          </a:p>
        </p:txBody>
      </p:sp>
      <p:sp>
        <p:nvSpPr>
          <p:cNvPr id="3" name="Segnaposto contenuto 2"/>
          <p:cNvSpPr>
            <a:spLocks noGrp="1"/>
          </p:cNvSpPr>
          <p:nvPr>
            <p:ph idx="1"/>
          </p:nvPr>
        </p:nvSpPr>
        <p:spPr/>
        <p:txBody>
          <a:bodyPr/>
          <a:lstStyle/>
          <a:p>
            <a:pPr marL="0" lvl="0" indent="0">
              <a:buNone/>
            </a:pPr>
            <a:endParaRPr lang="it-IT" sz="2200" dirty="0" smtClean="0">
              <a:solidFill>
                <a:srgbClr val="000000"/>
              </a:solidFill>
              <a:latin typeface="Georgia" panose="02040502050405020303" pitchFamily="18" charset="0"/>
            </a:endParaRPr>
          </a:p>
          <a:p>
            <a:pPr marL="0" lvl="0" indent="0" algn="just">
              <a:lnSpc>
                <a:spcPct val="150000"/>
              </a:lnSpc>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Le attività sono tutte rivolte allo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sviluppo di un modello organizzativo e didattico che coinvolga il personale della scuola, per realizzare anche percorsi di ampliamento dell’offerta formativa, per migliorarne la qualità. </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lvl="0" indent="0" algn="just">
              <a:lnSpc>
                <a:spcPct val="150000"/>
              </a:lnSpc>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Alla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progettazione e alla realizzazione dei percorsi di ampliamento dell’offerta formativa, si aggiungono attività di ricerca, sperimentazione e sviluppo.</a:t>
            </a:r>
          </a:p>
        </p:txBody>
      </p:sp>
    </p:spTree>
    <p:extLst>
      <p:ext uri="{BB962C8B-B14F-4D97-AF65-F5344CB8AC3E}">
        <p14:creationId xmlns:p14="http://schemas.microsoft.com/office/powerpoint/2010/main" val="2461761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Autofit/>
          </a:bodyPr>
          <a:lstStyle/>
          <a:p>
            <a:pPr lvl="0" algn="ctr">
              <a:lnSpc>
                <a:spcPct val="100000"/>
              </a:lnSpc>
              <a:spcBef>
                <a:spcPts val="0"/>
              </a:spcBef>
            </a:pPr>
            <a:r>
              <a:rPr lang="it-IT" sz="3600" b="1" dirty="0" smtClean="0">
                <a:solidFill>
                  <a:srgbClr val="DC143C"/>
                </a:solidFill>
                <a:latin typeface="Open Sans Condensed"/>
                <a:ea typeface="+mn-ea"/>
                <a:cs typeface="+mn-cs"/>
              </a:rPr>
              <a:t>LE TEMATICHE  </a:t>
            </a:r>
            <a:br>
              <a:rPr lang="it-IT" sz="3600" b="1" dirty="0" smtClean="0">
                <a:solidFill>
                  <a:srgbClr val="DC143C"/>
                </a:solidFill>
                <a:latin typeface="Open Sans Condensed"/>
                <a:ea typeface="+mn-ea"/>
                <a:cs typeface="+mn-cs"/>
              </a:rPr>
            </a:br>
            <a:endParaRPr lang="it-IT" sz="3600" dirty="0"/>
          </a:p>
        </p:txBody>
      </p:sp>
      <p:sp>
        <p:nvSpPr>
          <p:cNvPr id="5" name="Rettangolo 4"/>
          <p:cNvSpPr/>
          <p:nvPr/>
        </p:nvSpPr>
        <p:spPr>
          <a:xfrm>
            <a:off x="360608" y="1658867"/>
            <a:ext cx="11526591" cy="4662815"/>
          </a:xfrm>
          <a:prstGeom prst="rect">
            <a:avLst/>
          </a:prstGeom>
        </p:spPr>
        <p:txBody>
          <a:bodyPr wrap="square">
            <a:spAutoFit/>
          </a:bodyPr>
          <a:lstStyle/>
          <a:p>
            <a:pPr algn="ctr">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La tematiche di cui si occupa il CRRS&amp;S, affrontate  in modo differente nei vari CPIA, spaziano</a:t>
            </a:r>
          </a:p>
          <a:p>
            <a:pPr algn="ctr">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dalla progettazione formativa, che comprende le  UDA   strutturate con contenuti e   obiettivi   adatti ad un pubblico adulto, </a:t>
            </a:r>
          </a:p>
          <a:p>
            <a:pPr algn="ctr">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alla verifica degli apprendimenti e al </a:t>
            </a:r>
            <a:r>
              <a:rPr lang="it-IT" dirty="0">
                <a:solidFill>
                  <a:srgbClr val="000000"/>
                </a:solidFill>
                <a:latin typeface="Tahoma" panose="020B0604030504040204" pitchFamily="34" charset="0"/>
                <a:ea typeface="Tahoma" panose="020B0604030504040204" pitchFamily="34" charset="0"/>
                <a:cs typeface="Tahoma" panose="020B0604030504040204" pitchFamily="34" charset="0"/>
              </a:rPr>
              <a:t>processo di </a:t>
            </a: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valutazione,    </a:t>
            </a:r>
          </a:p>
          <a:p>
            <a:pPr algn="ctr">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al </a:t>
            </a:r>
            <a:r>
              <a:rPr lang="it-IT" dirty="0">
                <a:solidFill>
                  <a:srgbClr val="000000"/>
                </a:solidFill>
                <a:latin typeface="Tahoma" panose="020B0604030504040204" pitchFamily="34" charset="0"/>
                <a:ea typeface="Tahoma" panose="020B0604030504040204" pitchFamily="34" charset="0"/>
                <a:cs typeface="Tahoma" panose="020B0604030504040204" pitchFamily="34" charset="0"/>
              </a:rPr>
              <a:t>patto formativo individuale </a:t>
            </a: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p>
          <a:p>
            <a:pPr algn="just">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Inoltre abbiamo sviluppato i  temi </a:t>
            </a:r>
          </a:p>
          <a:p>
            <a:pPr algn="ctr">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della cittadinanza attiva, </a:t>
            </a:r>
          </a:p>
          <a:p>
            <a:pPr algn="ctr">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lo studio e la ricerca sulle tecnologie dell’informazione e della comunicazione  e il loro uso nella quotidianità, </a:t>
            </a:r>
          </a:p>
          <a:p>
            <a:pPr algn="ctr">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lo studio delle piattaforme e il loro utilizzo, </a:t>
            </a:r>
          </a:p>
          <a:p>
            <a:pPr algn="ctr">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la DAD, DDI, la FAD</a:t>
            </a:r>
            <a:endParaRPr lang="it-IT"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it-IT"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it-IT" i="0"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651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5275" y="255134"/>
            <a:ext cx="11525249" cy="1036850"/>
          </a:xfrm>
        </p:spPr>
        <p:txBody>
          <a:bodyPr rtlCol="0">
            <a:normAutofit/>
          </a:bodyPr>
          <a:lstStyle/>
          <a:p>
            <a:pPr algn="ctr"/>
            <a:r>
              <a:rPr lang="it-IT" b="1" dirty="0">
                <a:solidFill>
                  <a:srgbClr val="FF0000"/>
                </a:solidFill>
              </a:rPr>
              <a:t>ATTIVITA’ DEL CRRS&amp;S PIEMONTESE</a:t>
            </a:r>
            <a:r>
              <a:rPr lang="it-IT" sz="3200" b="1" dirty="0">
                <a:effectLst/>
                <a:latin typeface="Arial" panose="020B0604020202020204" pitchFamily="34" charset="0"/>
                <a:ea typeface="Arial" panose="020B0604020202020204" pitchFamily="34" charset="0"/>
              </a:rPr>
              <a:t/>
            </a:r>
            <a:br>
              <a:rPr lang="it-IT" sz="3200" b="1" dirty="0">
                <a:effectLst/>
                <a:latin typeface="Arial" panose="020B0604020202020204" pitchFamily="34" charset="0"/>
                <a:ea typeface="Arial" panose="020B0604020202020204" pitchFamily="34" charset="0"/>
              </a:rPr>
            </a:br>
            <a:endParaRPr lang="it-IT" sz="3600" b="1" dirty="0"/>
          </a:p>
        </p:txBody>
      </p:sp>
      <p:sp>
        <p:nvSpPr>
          <p:cNvPr id="4" name="Segnaposto contenuto 3"/>
          <p:cNvSpPr>
            <a:spLocks noGrp="1"/>
          </p:cNvSpPr>
          <p:nvPr>
            <p:ph idx="1"/>
          </p:nvPr>
        </p:nvSpPr>
        <p:spPr>
          <a:xfrm>
            <a:off x="1295400" y="1715512"/>
            <a:ext cx="10510880" cy="4766208"/>
          </a:xfrm>
        </p:spPr>
        <p:txBody>
          <a:bodyPr>
            <a:normAutofit lnSpcReduction="10000"/>
          </a:bodyPr>
          <a:lstStyle/>
          <a:p>
            <a:pPr marL="0" indent="0">
              <a:buNone/>
            </a:pPr>
            <a:endParaRPr lang="it-IT" sz="18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Le attività - aperte ai docenti di tutti i CPIA piemontesi-  sono state di:</a:t>
            </a:r>
          </a:p>
          <a:p>
            <a:pPr marL="0" indent="0" algn="ct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Formazione  con gruppi di lavoro su vari argomenti tenuti da docenti esperti</a:t>
            </a:r>
          </a:p>
          <a:p>
            <a:pPr marL="0" indent="0" algn="ct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Organizzazione di seminari in cui sono stati invitati a parlare alte personalità cittadine e non. Uno fra tutti il filosofo  Carlo Sini</a:t>
            </a:r>
          </a:p>
          <a:p>
            <a:pPr marL="0" indent="0" algn="ctr">
              <a:lnSpc>
                <a:spcPct val="150000"/>
              </a:lnSpc>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Organizzazione di un seminario residenziale in cui sono stati approfonditi temi quali l’aggiornamento del patto formativo, l’utilizzo delle tecnologie nella didattica con l’aiuto di esperti e dell’Università. Erano presenti il prof.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Bogetti</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(SAA) e la prof.ssa Cristina Onesti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Uni.TO</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dipartimento di lingue) che, ognuno per le proprie competenze, si sono occupati di percorsi di lingua italiana di vari livelli anche  con l’uso delle TIC con l’obiettivo di sviluppare una didattica per competenze.</a:t>
            </a:r>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5275" y="255134"/>
            <a:ext cx="11525249" cy="1036850"/>
          </a:xfrm>
        </p:spPr>
        <p:txBody>
          <a:bodyPr rtlCol="0">
            <a:normAutofit/>
          </a:bodyPr>
          <a:lstStyle/>
          <a:p>
            <a:pPr algn="ctr"/>
            <a:r>
              <a:rPr lang="it-IT" b="1" dirty="0">
                <a:solidFill>
                  <a:srgbClr val="FF0000"/>
                </a:solidFill>
              </a:rPr>
              <a:t>ATTIVITA’ DEL CRRS&amp;S PIEMONTESE</a:t>
            </a:r>
            <a:r>
              <a:rPr lang="it-IT" sz="3200" b="1" dirty="0">
                <a:effectLst/>
                <a:latin typeface="Arial" panose="020B0604020202020204" pitchFamily="34" charset="0"/>
                <a:ea typeface="Arial" panose="020B0604020202020204" pitchFamily="34" charset="0"/>
              </a:rPr>
              <a:t/>
            </a:r>
            <a:br>
              <a:rPr lang="it-IT" sz="3200" b="1" dirty="0">
                <a:effectLst/>
                <a:latin typeface="Arial" panose="020B0604020202020204" pitchFamily="34" charset="0"/>
                <a:ea typeface="Arial" panose="020B0604020202020204" pitchFamily="34" charset="0"/>
              </a:rPr>
            </a:br>
            <a:endParaRPr lang="it-IT" sz="3600" b="1" dirty="0"/>
          </a:p>
        </p:txBody>
      </p:sp>
      <p:sp>
        <p:nvSpPr>
          <p:cNvPr id="3" name="Segnaposto contenuto 2"/>
          <p:cNvSpPr>
            <a:spLocks noGrp="1"/>
          </p:cNvSpPr>
          <p:nvPr>
            <p:ph idx="1"/>
          </p:nvPr>
        </p:nvSpPr>
        <p:spPr>
          <a:xfrm>
            <a:off x="295275" y="1906072"/>
            <a:ext cx="11772229" cy="4700790"/>
          </a:xfrm>
        </p:spPr>
        <p:txBody>
          <a:bodyPr>
            <a:normAutofit/>
          </a:bodyPr>
          <a:lstStyle/>
          <a:p>
            <a:pPr marL="0" indent="0" algn="ctr">
              <a:buNone/>
            </a:pPr>
            <a:endPar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PARTECIPAZIONE AL PROGETTO PIAAC</a:t>
            </a:r>
          </a:p>
          <a:p>
            <a:pPr marL="0" indent="0" algn="ctr">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Obiettivo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della sperimentazione </a:t>
            </a:r>
          </a:p>
          <a:p>
            <a:pPr marL="0" indent="0">
              <a:lnSpc>
                <a:spcPct val="150000"/>
              </a:lnSpc>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Contribuire alla personalizzazione del percorso scolastico-formativo degli allievi  dei CPIA attraverso la sperimentazione di uno strumento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autovalutativo</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PIAAC Formazione &amp; competenze on line, in grado di valutare il possesso delle competenze fondamentali definite dall’OCSE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literacy</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numeracy</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e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problem</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it-IT" sz="2000" dirty="0" err="1" smtClean="0">
                <a:solidFill>
                  <a:srgbClr val="000000"/>
                </a:solidFill>
                <a:latin typeface="Tahoma" panose="020B0604030504040204" pitchFamily="34" charset="0"/>
                <a:ea typeface="Tahoma" panose="020B0604030504040204" pitchFamily="34" charset="0"/>
                <a:cs typeface="Tahoma" panose="020B0604030504040204" pitchFamily="34" charset="0"/>
              </a:rPr>
              <a:t>solving</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in ambienti tecnologicamente avanzati) per consentire l’individuazione delle competenze in ingresso, la loro valutazione e il riconoscimento dei crediti formativi acquisiti in vista di un’efficace personalizzazione dell’offerta formativa. </a:t>
            </a:r>
          </a:p>
          <a:p>
            <a:pPr marL="0" indent="0">
              <a:buNone/>
            </a:pPr>
            <a:endParaRPr lang="it-IT" dirty="0"/>
          </a:p>
        </p:txBody>
      </p:sp>
    </p:spTree>
    <p:extLst>
      <p:ext uri="{BB962C8B-B14F-4D97-AF65-F5344CB8AC3E}">
        <p14:creationId xmlns:p14="http://schemas.microsoft.com/office/powerpoint/2010/main" val="350976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Calibri" panose="020F0502020204030204" pitchFamily="34" charset="0"/>
              </a:rPr>
              <a:t>LA POPOLAZIONE DI RIFERIMENTO </a:t>
            </a:r>
            <a:br>
              <a:rPr lang="it-IT" dirty="0" smtClean="0">
                <a:solidFill>
                  <a:srgbClr val="FF0000"/>
                </a:solidFill>
                <a:latin typeface="Calibri" panose="020F0502020204030204" pitchFamily="34" charset="0"/>
              </a:rPr>
            </a:br>
            <a:endParaRPr lang="it-IT" dirty="0">
              <a:solidFill>
                <a:srgbClr val="FF0000"/>
              </a:solidFill>
            </a:endParaRPr>
          </a:p>
        </p:txBody>
      </p:sp>
      <p:sp>
        <p:nvSpPr>
          <p:cNvPr id="3" name="Segnaposto contenuto 2"/>
          <p:cNvSpPr>
            <a:spLocks noGrp="1"/>
          </p:cNvSpPr>
          <p:nvPr>
            <p:ph idx="1"/>
          </p:nvPr>
        </p:nvSpPr>
        <p:spPr/>
        <p:txBody>
          <a:bodyPr/>
          <a:lstStyle/>
          <a:p>
            <a:endParaRPr lang="it-IT" sz="1600" dirty="0">
              <a:solidFill>
                <a:srgbClr val="000000"/>
              </a:solidFill>
              <a:latin typeface="Calibri" panose="020F0502020204030204" pitchFamily="34" charset="0"/>
            </a:endParaRPr>
          </a:p>
          <a:p>
            <a:pPr marL="0" indent="0" algn="ctr">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La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popolazione di riferimento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era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composta da: </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500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discenti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 di almeno 18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anni </a:t>
            </a:r>
          </a:p>
          <a:p>
            <a:pPr marL="0" indent="0" algn="ctr">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distribuiti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nei 16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Cpia</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partecipanti alla sperimentazione: ogni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Cpia</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ha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individuato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30 discenti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iscritti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al primo livello – secondo periodo didattico </a:t>
            </a:r>
            <a:endPar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Dovevano essere in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possesso del titolo conclusivo del primo ciclo d’istruzione </a:t>
            </a:r>
          </a:p>
        </p:txBody>
      </p:sp>
    </p:spTree>
    <p:extLst>
      <p:ext uri="{BB962C8B-B14F-4D97-AF65-F5344CB8AC3E}">
        <p14:creationId xmlns:p14="http://schemas.microsoft.com/office/powerpoint/2010/main" val="337352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FF0000"/>
                </a:solidFill>
                <a:latin typeface="Tahoma" panose="020B0604030504040204" pitchFamily="34" charset="0"/>
                <a:ea typeface="Tahoma" panose="020B0604030504040204" pitchFamily="34" charset="0"/>
                <a:cs typeface="Tahoma" panose="020B0604030504040204" pitchFamily="34" charset="0"/>
              </a:rPr>
              <a:t>DI COSA SI TRATTA</a:t>
            </a:r>
            <a:endParaRPr lang="it-IT"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 name="Segnaposto contenuto 2"/>
          <p:cNvSpPr>
            <a:spLocks noGrp="1"/>
          </p:cNvSpPr>
          <p:nvPr>
            <p:ph idx="1"/>
          </p:nvPr>
        </p:nvSpPr>
        <p:spPr/>
        <p:txBody>
          <a:bodyPr>
            <a:normAutofit/>
          </a:bodyPr>
          <a:lstStyle/>
          <a:p>
            <a:pPr marL="0" indent="0">
              <a:buNone/>
            </a:pP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Si tratta di un </a:t>
            </a: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Questionario  </a:t>
            </a:r>
          </a:p>
          <a:p>
            <a:pPr marL="0" indent="0" algn="ctr">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con un modulo  </a:t>
            </a:r>
          </a:p>
          <a:p>
            <a:pPr marL="0" indent="0">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di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prove cognitive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Literacy</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Numeracy</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e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Problem</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it-IT" sz="2000" dirty="0" err="1">
                <a:solidFill>
                  <a:srgbClr val="000000"/>
                </a:solidFill>
                <a:latin typeface="Tahoma" panose="020B0604030504040204" pitchFamily="34" charset="0"/>
                <a:ea typeface="Tahoma" panose="020B0604030504040204" pitchFamily="34" charset="0"/>
                <a:cs typeface="Tahoma" panose="020B0604030504040204" pitchFamily="34" charset="0"/>
              </a:rPr>
              <a:t>solving</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e un modulo </a:t>
            </a:r>
          </a:p>
          <a:p>
            <a:pPr marL="0" indent="0">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di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prove non cognitive (Competenze agite, Interessi e obiettivi di carriera, Benessere soggettivo e salute) </a:t>
            </a:r>
          </a:p>
          <a:p>
            <a:pPr marL="0" indent="0">
              <a:buNone/>
            </a:pPr>
            <a:r>
              <a:rPr lang="it-IT" sz="2000" dirty="0" smtClean="0">
                <a:solidFill>
                  <a:srgbClr val="000000"/>
                </a:solidFill>
                <a:latin typeface="Tahoma" panose="020B0604030504040204" pitchFamily="34" charset="0"/>
                <a:ea typeface="Tahoma" panose="020B0604030504040204" pitchFamily="34" charset="0"/>
                <a:cs typeface="Tahoma" panose="020B0604030504040204" pitchFamily="34" charset="0"/>
              </a:rPr>
              <a:t>Si utilizza in </a:t>
            </a: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auto-somministrazione attraverso un pc collegato a una piattaforma on line </a:t>
            </a:r>
          </a:p>
          <a:p>
            <a:endParaRPr lang="it-IT" dirty="0"/>
          </a:p>
        </p:txBody>
      </p:sp>
    </p:spTree>
    <p:extLst>
      <p:ext uri="{BB962C8B-B14F-4D97-AF65-F5344CB8AC3E}">
        <p14:creationId xmlns:p14="http://schemas.microsoft.com/office/powerpoint/2010/main" val="33254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rezione vendite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9181_TF03431374.potx" id="{675C0673-5DD4-4E0F-8D59-D522D05A14E4}" vid="{CECD9AC2-D8FF-4FF1-9F7B-99A9CFAF591C}"/>
    </a:ext>
  </a:extLst>
</a:theme>
</file>

<file path=ppt/theme/theme2.xml><?xml version="1.0" encoding="utf-8"?>
<a:theme xmlns:a="http://schemas.openxmlformats.org/drawingml/2006/main" name="Tema di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28599</TotalTime>
  <Words>874</Words>
  <Application>Microsoft Office PowerPoint</Application>
  <PresentationFormat>Widescreen</PresentationFormat>
  <Paragraphs>78</Paragraphs>
  <Slides>12</Slides>
  <Notes>4</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12</vt:i4>
      </vt:variant>
    </vt:vector>
  </HeadingPairs>
  <TitlesOfParts>
    <vt:vector size="20" baseType="lpstr">
      <vt:lpstr>Arial</vt:lpstr>
      <vt:lpstr>Book Antiqua</vt:lpstr>
      <vt:lpstr>Calibri</vt:lpstr>
      <vt:lpstr>Georgia</vt:lpstr>
      <vt:lpstr>Open Sans Condensed</vt:lpstr>
      <vt:lpstr>Tahoma</vt:lpstr>
      <vt:lpstr>Verdana</vt:lpstr>
      <vt:lpstr>Direzione vendite 16X9</vt:lpstr>
      <vt:lpstr> CRRS&amp;S  CENTRO DI RICERCA, SPERIMENTAZIONE E SVILUPPO  </vt:lpstr>
      <vt:lpstr>ISTITUZIONE DEI CENTRI</vt:lpstr>
      <vt:lpstr>INCONTRI  NAZIONALI</vt:lpstr>
      <vt:lpstr>   QUALI ATTIVITA’</vt:lpstr>
      <vt:lpstr>LE TEMATICHE   </vt:lpstr>
      <vt:lpstr>ATTIVITA’ DEL CRRS&amp;S PIEMONTESE </vt:lpstr>
      <vt:lpstr>ATTIVITA’ DEL CRRS&amp;S PIEMONTESE </vt:lpstr>
      <vt:lpstr>LA POPOLAZIONE DI RIFERIMENTO  </vt:lpstr>
      <vt:lpstr>DI COSA SI TRATTA</vt:lpstr>
      <vt:lpstr>FINALITA’</vt:lpstr>
      <vt:lpstr>RISULTATI</vt:lpstr>
      <vt:lpstr>RIFLESSIONE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VALORIZZAZIONE DELLE COMPETENZE</dc:title>
  <dc:creator>39329</dc:creator>
  <cp:lastModifiedBy>Aula</cp:lastModifiedBy>
  <cp:revision>157</cp:revision>
  <cp:lastPrinted>2021-05-07T03:35:06Z</cp:lastPrinted>
  <dcterms:created xsi:type="dcterms:W3CDTF">2021-04-02T13:58:47Z</dcterms:created>
  <dcterms:modified xsi:type="dcterms:W3CDTF">2021-05-12T18:21:07Z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