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Montserrat"/>
      <p:regular r:id="rId19"/>
      <p:bold r:id="rId20"/>
      <p:italic r:id="rId21"/>
      <p:boldItalic r:id="rId22"/>
    </p:embeddedFont>
    <p:embeddedFont>
      <p:font typeface="Lato"/>
      <p:regular r:id="rId23"/>
      <p:bold r:id="rId24"/>
      <p:italic r:id="rId25"/>
      <p:boldItalic r:id="rId26"/>
    </p:embeddedFont>
    <p:embeddedFont>
      <p:font typeface="Bebas Neue"/>
      <p:regular r:id="rId27"/>
    </p:embeddedFont>
    <p:embeddedFont>
      <p:font typeface="Montserrat Light"/>
      <p:regular r:id="rId28"/>
      <p:bold r:id="rId29"/>
      <p:italic r:id="rId30"/>
      <p:boldItalic r:id="rId31"/>
    </p:embeddedFont>
    <p:embeddedFont>
      <p:font typeface="Montserrat ExtraBold"/>
      <p:bold r:id="rId32"/>
      <p:boldItalic r:id="rId33"/>
    </p:embeddedFont>
    <p:embeddedFont>
      <p:font typeface="Merriweather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9AA0A6"/>
          </p15:clr>
        </p15:guide>
        <p15:guide id="2" orient="horz" pos="149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1492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22" Type="http://schemas.openxmlformats.org/officeDocument/2006/relationships/font" Target="fonts/Montserrat-boldItalic.fntdata"/><Relationship Id="rId21" Type="http://schemas.openxmlformats.org/officeDocument/2006/relationships/font" Target="fonts/Montserrat-italic.fntdata"/><Relationship Id="rId24" Type="http://schemas.openxmlformats.org/officeDocument/2006/relationships/font" Target="fonts/Lato-bold.fntdata"/><Relationship Id="rId23" Type="http://schemas.openxmlformats.org/officeDocument/2006/relationships/font" Target="fonts/Lat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Italic.fntdata"/><Relationship Id="rId25" Type="http://schemas.openxmlformats.org/officeDocument/2006/relationships/font" Target="fonts/Lato-italic.fntdata"/><Relationship Id="rId28" Type="http://schemas.openxmlformats.org/officeDocument/2006/relationships/font" Target="fonts/MontserratLight-regular.fntdata"/><Relationship Id="rId27" Type="http://schemas.openxmlformats.org/officeDocument/2006/relationships/font" Target="fonts/BebasNeu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Light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Light-boldItalic.fntdata"/><Relationship Id="rId30" Type="http://schemas.openxmlformats.org/officeDocument/2006/relationships/font" Target="fonts/MontserratLight-italic.fntdata"/><Relationship Id="rId11" Type="http://schemas.openxmlformats.org/officeDocument/2006/relationships/slide" Target="slides/slide6.xml"/><Relationship Id="rId33" Type="http://schemas.openxmlformats.org/officeDocument/2006/relationships/font" Target="fonts/MontserratExtraBold-boldItalic.fntdata"/><Relationship Id="rId10" Type="http://schemas.openxmlformats.org/officeDocument/2006/relationships/slide" Target="slides/slide5.xml"/><Relationship Id="rId32" Type="http://schemas.openxmlformats.org/officeDocument/2006/relationships/font" Target="fonts/MontserratExtraBold-bold.fntdata"/><Relationship Id="rId13" Type="http://schemas.openxmlformats.org/officeDocument/2006/relationships/slide" Target="slides/slide8.xml"/><Relationship Id="rId35" Type="http://schemas.openxmlformats.org/officeDocument/2006/relationships/font" Target="fonts/Merriweather-bold.fntdata"/><Relationship Id="rId12" Type="http://schemas.openxmlformats.org/officeDocument/2006/relationships/slide" Target="slides/slide7.xml"/><Relationship Id="rId34" Type="http://schemas.openxmlformats.org/officeDocument/2006/relationships/font" Target="fonts/Merriweather-regular.fntdata"/><Relationship Id="rId15" Type="http://schemas.openxmlformats.org/officeDocument/2006/relationships/slide" Target="slides/slide10.xml"/><Relationship Id="rId37" Type="http://schemas.openxmlformats.org/officeDocument/2006/relationships/font" Target="fonts/Merriweather-boldItalic.fntdata"/><Relationship Id="rId14" Type="http://schemas.openxmlformats.org/officeDocument/2006/relationships/slide" Target="slides/slide9.xml"/><Relationship Id="rId36" Type="http://schemas.openxmlformats.org/officeDocument/2006/relationships/font" Target="fonts/Merriweather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Montserrat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a6f7b7f4d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a6f7b7f4d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fe4e01358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9fe4e01358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9fe4e01358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9fe4e01358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a3f6e8896b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a3f6e8896b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a3831321c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a3831321c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9f7a00316b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9f7a00316b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a3831321c8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a3831321c8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a1c37d4885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a1c37d4885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fe4e01358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9fe4e01358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9fe4e01358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9fe4e01358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9fe4e01358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9fe4e01358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a1c37d4885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a1c37d4885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d09ded466_6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d09ded466_6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_Title_Light imag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10" name="Google Shape;10;p2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2"/>
            <a:ext cx="9144000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2618" y="367393"/>
            <a:ext cx="703297" cy="16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title"/>
          </p:nvPr>
        </p:nvSpPr>
        <p:spPr>
          <a:xfrm>
            <a:off x="621291" y="1497849"/>
            <a:ext cx="4969500" cy="129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2400"/>
              <a:buNone/>
              <a:defRPr b="1" sz="2400"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621275" y="2681725"/>
            <a:ext cx="6051900" cy="2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500"/>
              <a:buNone/>
              <a:defRPr sz="1500">
                <a:solidFill>
                  <a:srgbClr val="353535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54">
          <p15:clr>
            <a:srgbClr val="FA7B17"/>
          </p15:clr>
        </p15:guide>
        <p15:guide id="2" orient="horz" pos="227">
          <p15:clr>
            <a:srgbClr val="FA7B17"/>
          </p15:clr>
        </p15:guide>
        <p15:guide id="3" pos="5306">
          <p15:clr>
            <a:srgbClr val="FA7B17"/>
          </p15:clr>
        </p15:guide>
        <p15:guide id="4" orient="horz" pos="3013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_Title_Dark image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b="4995" l="0" r="0" t="5004"/>
          <a:stretch/>
        </p:blipFill>
        <p:spPr>
          <a:xfrm>
            <a:off x="0" y="2"/>
            <a:ext cx="914400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b="0" l="748" r="748" t="0"/>
          <a:stretch/>
        </p:blipFill>
        <p:spPr>
          <a:xfrm>
            <a:off x="7736114" y="367393"/>
            <a:ext cx="703296" cy="16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type="title"/>
          </p:nvPr>
        </p:nvSpPr>
        <p:spPr>
          <a:xfrm>
            <a:off x="621291" y="3008597"/>
            <a:ext cx="4969500" cy="129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2400"/>
              <a:buNone/>
              <a:defRPr b="1" sz="2400">
                <a:solidFill>
                  <a:srgbClr val="EEEEE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2400"/>
              <a:buNone/>
              <a:defRPr b="1" sz="2400">
                <a:solidFill>
                  <a:srgbClr val="EEEEE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2400"/>
              <a:buNone/>
              <a:defRPr b="1" sz="2400">
                <a:solidFill>
                  <a:srgbClr val="EEEEE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2400"/>
              <a:buNone/>
              <a:defRPr b="1" sz="2400">
                <a:solidFill>
                  <a:srgbClr val="EEEEE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2400"/>
              <a:buNone/>
              <a:defRPr b="1" sz="2400">
                <a:solidFill>
                  <a:srgbClr val="EEEEE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2400"/>
              <a:buNone/>
              <a:defRPr b="1" sz="2400">
                <a:solidFill>
                  <a:srgbClr val="EEEEE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2400"/>
              <a:buNone/>
              <a:defRPr b="1" sz="2400">
                <a:solidFill>
                  <a:srgbClr val="EEEEE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2400"/>
              <a:buNone/>
              <a:defRPr b="1" sz="2400">
                <a:solidFill>
                  <a:srgbClr val="EEEEE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2400"/>
              <a:buNone/>
              <a:defRPr b="1" sz="2400">
                <a:solidFill>
                  <a:srgbClr val="EEEEE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621275" y="4192473"/>
            <a:ext cx="6051900" cy="2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500"/>
              <a:buNone/>
              <a:defRPr sz="1500">
                <a:solidFill>
                  <a:srgbClr val="EEEEEE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54">
          <p15:clr>
            <a:srgbClr val="FA7B17"/>
          </p15:clr>
        </p15:guide>
        <p15:guide id="2" orient="horz" pos="227">
          <p15:clr>
            <a:srgbClr val="FA7B17"/>
          </p15:clr>
        </p15:guide>
        <p15:guide id="3" pos="5306">
          <p15:clr>
            <a:srgbClr val="FA7B17"/>
          </p15:clr>
        </p15:guide>
        <p15:guide id="4" orient="horz" pos="3013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_Title_Only" type="blank">
  <p:cSld name="BLANK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621291" y="1497849"/>
            <a:ext cx="4969500" cy="129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2400"/>
              <a:buNone/>
              <a:defRPr b="1" sz="2400"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idx="1" type="subTitle"/>
          </p:nvPr>
        </p:nvSpPr>
        <p:spPr>
          <a:xfrm>
            <a:off x="621275" y="2681725"/>
            <a:ext cx="6051900" cy="2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500"/>
              <a:buNone/>
              <a:defRPr sz="1500">
                <a:solidFill>
                  <a:srgbClr val="35353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62618" y="367393"/>
            <a:ext cx="703297" cy="16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  <p15:guide id="3" orient="horz" pos="231">
          <p15:clr>
            <a:srgbClr val="FA7B17"/>
          </p15:clr>
        </p15:guide>
        <p15:guide id="4" orient="horz" pos="3009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Blue_Opening">
  <p:cSld name="CUSTOM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DA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Light_Opening">
  <p:cSld name="CUSTOM_1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Blank_Slide">
  <p:cSld name="CUSTOM_2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/>
        </p:nvSpPr>
        <p:spPr>
          <a:xfrm>
            <a:off x="372649" y="367389"/>
            <a:ext cx="5292300" cy="16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500" lIns="92500" spcFirstLastPara="1" rIns="92500" wrap="square" tIns="92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lang="it" sz="6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FRONTIERE CHIUSE</a:t>
            </a:r>
            <a:r>
              <a:rPr b="1" i="0" lang="it" sz="600" u="none" cap="none" strike="noStrike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b="1" lang="it" sz="600"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rPr>
              <a:t>Garante dei diritti delle persone private della libertà personale della Citt</a:t>
            </a:r>
            <a:r>
              <a:rPr b="1" lang="it" sz="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à</a:t>
            </a:r>
            <a:r>
              <a:rPr b="1" lang="it" sz="600"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rPr>
              <a:t> di Torino </a:t>
            </a:r>
            <a:endParaRPr b="0" i="0" sz="600" u="none" cap="none" strike="noStrike">
              <a:solidFill>
                <a:srgbClr val="35353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0" name="Google Shape;30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90693" y="367430"/>
            <a:ext cx="703297" cy="16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27622"/>
            <a:ext cx="9144001" cy="496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83">
          <p15:clr>
            <a:srgbClr val="FA7B17"/>
          </p15:clr>
        </p15:guide>
        <p15:guide id="2" pos="5477">
          <p15:clr>
            <a:srgbClr val="FA7B17"/>
          </p15:clr>
        </p15:guide>
        <p15:guide id="3" orient="horz" pos="231">
          <p15:clr>
            <a:srgbClr val="FA7B17"/>
          </p15:clr>
        </p15:guide>
        <p15:guide id="4" orient="horz" pos="3009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6_Points">
  <p:cSld name="CUSTOM_2_2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/>
        </p:nvSpPr>
        <p:spPr>
          <a:xfrm>
            <a:off x="372649" y="367389"/>
            <a:ext cx="5292300" cy="16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500" lIns="92500" spcFirstLastPara="1" rIns="92500" wrap="square" tIns="92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lang="it" sz="6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Titolo della presentazione</a:t>
            </a:r>
            <a:r>
              <a:rPr b="1" i="0" lang="it" sz="600" u="none" cap="none" strike="noStrike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.  </a:t>
            </a:r>
            <a:r>
              <a:rPr b="1" lang="it" sz="600"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rPr>
              <a:t>Sottotitolo della presentazione (per cambiare “ diapositiva &gt; modifica schema”)</a:t>
            </a:r>
            <a:endParaRPr b="0" i="0" sz="600" u="none" cap="none" strike="noStrike">
              <a:solidFill>
                <a:srgbClr val="35353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4" name="Google Shape;34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90693" y="367430"/>
            <a:ext cx="703297" cy="16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27622"/>
            <a:ext cx="9144001" cy="496966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8"/>
          <p:cNvSpPr txBox="1"/>
          <p:nvPr/>
        </p:nvSpPr>
        <p:spPr>
          <a:xfrm>
            <a:off x="364286" y="874249"/>
            <a:ext cx="5454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b="1" sz="20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37;p8"/>
          <p:cNvSpPr txBox="1"/>
          <p:nvPr/>
        </p:nvSpPr>
        <p:spPr>
          <a:xfrm>
            <a:off x="364286" y="2041288"/>
            <a:ext cx="5679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97D1DC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b="1" sz="2000">
              <a:solidFill>
                <a:srgbClr val="97D1D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38;p8"/>
          <p:cNvSpPr txBox="1"/>
          <p:nvPr/>
        </p:nvSpPr>
        <p:spPr>
          <a:xfrm>
            <a:off x="364286" y="3213090"/>
            <a:ext cx="5679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b="1" sz="20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287CC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39" name="Google Shape;39;p8"/>
          <p:cNvSpPr txBox="1"/>
          <p:nvPr/>
        </p:nvSpPr>
        <p:spPr>
          <a:xfrm>
            <a:off x="4572009" y="874249"/>
            <a:ext cx="574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97D1DC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>
              <a:solidFill>
                <a:srgbClr val="97D1DC"/>
              </a:solidFill>
            </a:endParaRPr>
          </a:p>
        </p:txBody>
      </p:sp>
      <p:sp>
        <p:nvSpPr>
          <p:cNvPr id="40" name="Google Shape;40;p8"/>
          <p:cNvSpPr txBox="1"/>
          <p:nvPr/>
        </p:nvSpPr>
        <p:spPr>
          <a:xfrm>
            <a:off x="4572009" y="2041288"/>
            <a:ext cx="5679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06</a:t>
            </a:r>
            <a:endParaRPr b="1" sz="20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287CC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41" name="Google Shape;41;p8"/>
          <p:cNvSpPr txBox="1"/>
          <p:nvPr/>
        </p:nvSpPr>
        <p:spPr>
          <a:xfrm>
            <a:off x="4572009" y="3213090"/>
            <a:ext cx="5694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97D1DC"/>
                </a:solidFill>
                <a:latin typeface="Montserrat"/>
                <a:ea typeface="Montserrat"/>
                <a:cs typeface="Montserrat"/>
                <a:sym typeface="Montserrat"/>
              </a:rPr>
              <a:t>05</a:t>
            </a:r>
            <a:endParaRPr>
              <a:solidFill>
                <a:srgbClr val="97D1DC"/>
              </a:solidFill>
            </a:endParaRPr>
          </a:p>
        </p:txBody>
      </p:sp>
      <p:sp>
        <p:nvSpPr>
          <p:cNvPr id="42" name="Google Shape;42;p8"/>
          <p:cNvSpPr txBox="1"/>
          <p:nvPr>
            <p:ph idx="1" type="subTitle"/>
          </p:nvPr>
        </p:nvSpPr>
        <p:spPr>
          <a:xfrm>
            <a:off x="900000" y="857625"/>
            <a:ext cx="2728800" cy="3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 b="1" sz="13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8"/>
          <p:cNvSpPr txBox="1"/>
          <p:nvPr>
            <p:ph idx="2" type="subTitle"/>
          </p:nvPr>
        </p:nvSpPr>
        <p:spPr>
          <a:xfrm>
            <a:off x="900000" y="1283301"/>
            <a:ext cx="2698800" cy="7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3" type="subTitle"/>
          </p:nvPr>
        </p:nvSpPr>
        <p:spPr>
          <a:xfrm>
            <a:off x="900000" y="2041975"/>
            <a:ext cx="2728800" cy="3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 b="1" sz="13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4" type="subTitle"/>
          </p:nvPr>
        </p:nvSpPr>
        <p:spPr>
          <a:xfrm>
            <a:off x="900000" y="2467651"/>
            <a:ext cx="2698800" cy="7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idx="5" type="subTitle"/>
          </p:nvPr>
        </p:nvSpPr>
        <p:spPr>
          <a:xfrm>
            <a:off x="900000" y="3207600"/>
            <a:ext cx="2728800" cy="3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 b="1" sz="13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6" type="subTitle"/>
          </p:nvPr>
        </p:nvSpPr>
        <p:spPr>
          <a:xfrm>
            <a:off x="900000" y="3633276"/>
            <a:ext cx="2698800" cy="7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7" type="subTitle"/>
          </p:nvPr>
        </p:nvSpPr>
        <p:spPr>
          <a:xfrm>
            <a:off x="5071000" y="874250"/>
            <a:ext cx="2728800" cy="3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 b="1" sz="13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8" type="subTitle"/>
          </p:nvPr>
        </p:nvSpPr>
        <p:spPr>
          <a:xfrm>
            <a:off x="5071000" y="1299926"/>
            <a:ext cx="2698800" cy="7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9" type="subTitle"/>
          </p:nvPr>
        </p:nvSpPr>
        <p:spPr>
          <a:xfrm>
            <a:off x="5071000" y="2058600"/>
            <a:ext cx="2728800" cy="3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 b="1" sz="13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3" type="subTitle"/>
          </p:nvPr>
        </p:nvSpPr>
        <p:spPr>
          <a:xfrm>
            <a:off x="5071000" y="2484276"/>
            <a:ext cx="2698800" cy="7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4" type="subTitle"/>
          </p:nvPr>
        </p:nvSpPr>
        <p:spPr>
          <a:xfrm>
            <a:off x="5071000" y="3224225"/>
            <a:ext cx="2728800" cy="3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 b="1" sz="13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5" type="subTitle"/>
          </p:nvPr>
        </p:nvSpPr>
        <p:spPr>
          <a:xfrm>
            <a:off x="5071000" y="3649901"/>
            <a:ext cx="2698800" cy="7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3">
          <p15:clr>
            <a:srgbClr val="FA7B17"/>
          </p15:clr>
        </p15:guide>
        <p15:guide id="2" pos="5477">
          <p15:clr>
            <a:srgbClr val="FA7B17"/>
          </p15:clr>
        </p15:guide>
        <p15:guide id="3" orient="horz" pos="231">
          <p15:clr>
            <a:srgbClr val="FA7B17"/>
          </p15:clr>
        </p15:guide>
        <p15:guide id="4" orient="horz" pos="3009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Full_With_Text">
  <p:cSld name="CUSTOM_2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/>
        </p:nvSpPr>
        <p:spPr>
          <a:xfrm>
            <a:off x="372649" y="367389"/>
            <a:ext cx="5292300" cy="16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500" lIns="92500" spcFirstLastPara="1" rIns="92500" wrap="square" tIns="92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lang="it" sz="6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Titolo della presentazione</a:t>
            </a:r>
            <a:r>
              <a:rPr b="1" i="0" lang="it" sz="600" u="none" cap="none" strike="noStrike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.  </a:t>
            </a:r>
            <a:r>
              <a:rPr b="1" lang="it" sz="600"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rPr>
              <a:t>Sottotitolo della presentazione (per cambiare “ diapositiva &gt; modifica schema”)</a:t>
            </a:r>
            <a:endParaRPr b="0" i="0" sz="600" u="none" cap="none" strike="noStrike">
              <a:solidFill>
                <a:srgbClr val="35353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56" name="Google Shape;56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90693" y="367430"/>
            <a:ext cx="703297" cy="16372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9"/>
          <p:cNvSpPr txBox="1"/>
          <p:nvPr>
            <p:ph type="title"/>
          </p:nvPr>
        </p:nvSpPr>
        <p:spPr>
          <a:xfrm>
            <a:off x="347400" y="914764"/>
            <a:ext cx="6051900" cy="5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2400"/>
              <a:buNone/>
              <a:defRPr b="1"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1" type="body"/>
          </p:nvPr>
        </p:nvSpPr>
        <p:spPr>
          <a:xfrm>
            <a:off x="449000" y="1767325"/>
            <a:ext cx="8244900" cy="3008700"/>
          </a:xfrm>
          <a:prstGeom prst="rect">
            <a:avLst/>
          </a:prstGeom>
        </p:spPr>
        <p:txBody>
          <a:bodyPr anchorCtr="0" anchor="t" bIns="90000" lIns="91425" spcFirstLastPara="1" rIns="91425" wrap="square" tIns="90000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200"/>
              <a:buChar char="●"/>
              <a:defRPr sz="1200">
                <a:solidFill>
                  <a:srgbClr val="353535"/>
                </a:solidFill>
              </a:defRPr>
            </a:lvl1pPr>
            <a:lvl2pPr indent="-3048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200"/>
              <a:buChar char="○"/>
              <a:defRPr sz="1200">
                <a:solidFill>
                  <a:srgbClr val="353535"/>
                </a:solidFill>
              </a:defRPr>
            </a:lvl2pPr>
            <a:lvl3pPr indent="-3048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200"/>
              <a:buChar char="■"/>
              <a:defRPr sz="1200">
                <a:solidFill>
                  <a:srgbClr val="353535"/>
                </a:solidFill>
              </a:defRPr>
            </a:lvl3pPr>
            <a:lvl4pPr indent="-3048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200"/>
              <a:buChar char="●"/>
              <a:defRPr b="1" sz="1200">
                <a:solidFill>
                  <a:srgbClr val="353535"/>
                </a:solidFill>
              </a:defRPr>
            </a:lvl4pPr>
            <a:lvl5pPr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200"/>
              <a:buChar char="○"/>
              <a:defRPr sz="1200">
                <a:solidFill>
                  <a:srgbClr val="353535"/>
                </a:solidFill>
              </a:defRPr>
            </a:lvl5pPr>
            <a:lvl6pPr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200"/>
              <a:buChar char="■"/>
              <a:defRPr sz="1200">
                <a:solidFill>
                  <a:srgbClr val="353535"/>
                </a:solidFill>
              </a:defRPr>
            </a:lvl6pPr>
            <a:lvl7pPr indent="-3048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200"/>
              <a:buChar char="●"/>
              <a:defRPr sz="1200">
                <a:solidFill>
                  <a:srgbClr val="353535"/>
                </a:solidFill>
              </a:defRPr>
            </a:lvl7pPr>
            <a:lvl8pPr indent="-3048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200"/>
              <a:buChar char="○"/>
              <a:defRPr sz="1200">
                <a:solidFill>
                  <a:srgbClr val="353535"/>
                </a:solidFill>
              </a:defRPr>
            </a:lvl8pPr>
            <a:lvl9pPr indent="-304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200"/>
              <a:buChar char="■"/>
              <a:defRPr sz="1200">
                <a:solidFill>
                  <a:srgbClr val="353535"/>
                </a:solidFill>
              </a:defRPr>
            </a:lvl9pPr>
          </a:lstStyle>
          <a:p/>
        </p:txBody>
      </p:sp>
      <p:pic>
        <p:nvPicPr>
          <p:cNvPr id="59" name="Google Shape;5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27622"/>
            <a:ext cx="9144001" cy="496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83">
          <p15:clr>
            <a:srgbClr val="FA7B17"/>
          </p15:clr>
        </p15:guide>
        <p15:guide id="2" pos="5477">
          <p15:clr>
            <a:srgbClr val="FA7B17"/>
          </p15:clr>
        </p15:guide>
        <p15:guide id="3" orient="horz" pos="231">
          <p15:clr>
            <a:srgbClr val="FA7B17"/>
          </p15:clr>
        </p15:guide>
        <p15:guide id="4" orient="horz" pos="3009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2400"/>
              <a:buFont typeface="Montserrat ExtraBold"/>
              <a:buNone/>
              <a:defRPr sz="2400">
                <a:solidFill>
                  <a:srgbClr val="35353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Montserrat"/>
              <a:buChar char="●"/>
              <a:defRPr sz="1800"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Montserrat"/>
              <a:buChar char="○"/>
              <a:defRPr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Montserrat"/>
              <a:buChar char="■"/>
              <a:defRPr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Montserrat"/>
              <a:buChar char="●"/>
              <a:defRPr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Montserrat"/>
              <a:buChar char="○"/>
              <a:defRPr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Montserrat"/>
              <a:buChar char="■"/>
              <a:defRPr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Montserrat"/>
              <a:buChar char="●"/>
              <a:defRPr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Montserrat"/>
              <a:buChar char="○"/>
              <a:defRPr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53535"/>
              </a:buClr>
              <a:buSzPts val="1400"/>
              <a:buFont typeface="Montserrat"/>
              <a:buChar char="■"/>
              <a:defRPr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atdnetwork.org/" TargetMode="External"/><Relationship Id="rId4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Relationship Id="rId4" Type="http://schemas.openxmlformats.org/officeDocument/2006/relationships/image" Target="../media/image30.jpg"/><Relationship Id="rId5" Type="http://schemas.openxmlformats.org/officeDocument/2006/relationships/image" Target="../media/image3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g"/><Relationship Id="rId4" Type="http://schemas.openxmlformats.org/officeDocument/2006/relationships/image" Target="../media/image23.jpg"/><Relationship Id="rId5" Type="http://schemas.openxmlformats.org/officeDocument/2006/relationships/image" Target="../media/image28.jpg"/><Relationship Id="rId6" Type="http://schemas.openxmlformats.org/officeDocument/2006/relationships/image" Target="../media/image2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g"/><Relationship Id="rId4" Type="http://schemas.openxmlformats.org/officeDocument/2006/relationships/image" Target="../media/image32.jpg"/><Relationship Id="rId5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hyperlink" Target="https://cild.eu/wp-content/uploads/2020/07/Dossier_MigrantiCovid.pdf" TargetMode="External"/><Relationship Id="rId5" Type="http://schemas.openxmlformats.org/officeDocument/2006/relationships/hyperlink" Target="https://cild.eu/wp-content/uploads/2020/07/Dossier_MigrantiCovid.pdf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22.png"/><Relationship Id="rId6" Type="http://schemas.openxmlformats.org/officeDocument/2006/relationships/image" Target="../media/image16.png"/><Relationship Id="rId7" Type="http://schemas.openxmlformats.org/officeDocument/2006/relationships/image" Target="../media/image21.png"/><Relationship Id="rId8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2164300" y="3068375"/>
            <a:ext cx="4815300" cy="77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7DA5"/>
                </a:solidFill>
              </a:rPr>
              <a:t>FRONTIERE CHIUSE</a:t>
            </a:r>
            <a:endParaRPr>
              <a:solidFill>
                <a:srgbClr val="007DA5"/>
              </a:solidFill>
            </a:endParaRPr>
          </a:p>
        </p:txBody>
      </p:sp>
      <p:sp>
        <p:nvSpPr>
          <p:cNvPr id="65" name="Google Shape;65;p10"/>
          <p:cNvSpPr txBox="1"/>
          <p:nvPr>
            <p:ph idx="1" type="subTitle"/>
          </p:nvPr>
        </p:nvSpPr>
        <p:spPr>
          <a:xfrm>
            <a:off x="1573975" y="3847775"/>
            <a:ext cx="6222900" cy="2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7DA5"/>
                </a:solidFill>
              </a:rPr>
              <a:t>La detenzione dei migranti verso nuove forme di trattenimento</a:t>
            </a:r>
            <a:endParaRPr>
              <a:solidFill>
                <a:srgbClr val="007DA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007DA5"/>
                </a:solidFill>
              </a:rPr>
              <a:t>Paola Petrucco, Project Officer</a:t>
            </a:r>
            <a:endParaRPr sz="1000">
              <a:solidFill>
                <a:srgbClr val="007DA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007DA5"/>
                </a:solidFill>
              </a:rPr>
              <a:t>Coalizione Italiana Libertà e Diritti civili (CILD)</a:t>
            </a:r>
            <a:endParaRPr sz="1000">
              <a:solidFill>
                <a:srgbClr val="007DA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9387" y="415974"/>
            <a:ext cx="4552074" cy="26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125" y="262550"/>
            <a:ext cx="1741975" cy="61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"/>
          <p:cNvSpPr txBox="1"/>
          <p:nvPr/>
        </p:nvSpPr>
        <p:spPr>
          <a:xfrm>
            <a:off x="450000" y="1633900"/>
            <a:ext cx="23457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19"/>
          <p:cNvSpPr txBox="1"/>
          <p:nvPr/>
        </p:nvSpPr>
        <p:spPr>
          <a:xfrm>
            <a:off x="497700" y="831225"/>
            <a:ext cx="22503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rgbClr val="007DA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Il </a:t>
            </a:r>
            <a:r>
              <a:rPr i="1" lang="it" sz="1300">
                <a:solidFill>
                  <a:srgbClr val="007DA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case management</a:t>
            </a:r>
            <a:endParaRPr i="1" sz="13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19"/>
          <p:cNvSpPr txBox="1"/>
          <p:nvPr/>
        </p:nvSpPr>
        <p:spPr>
          <a:xfrm>
            <a:off x="450000" y="1129725"/>
            <a:ext cx="7763100" cy="16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Montserrat"/>
              <a:buChar char="●"/>
            </a:pPr>
            <a:r>
              <a:rPr lang="it" sz="1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Sperimentato dai membri dell’</a:t>
            </a:r>
            <a:r>
              <a:rPr b="1" i="1" lang="it" sz="1000">
                <a:solidFill>
                  <a:srgbClr val="434343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European Alternatives to Detention Network</a:t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Montserrat"/>
              <a:buChar char="○"/>
            </a:pPr>
            <a:r>
              <a:rPr lang="it" sz="1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Progetto </a:t>
            </a:r>
            <a:r>
              <a:rPr lang="it" sz="1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di </a:t>
            </a:r>
            <a:r>
              <a:rPr lang="it" sz="1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“Alternative alla detenzione: verso una gestione più efficace e umana della migrazione“ di CILD e Progetto Diritti</a:t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53535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" name="Google Shape;185;p19"/>
          <p:cNvSpPr txBox="1"/>
          <p:nvPr/>
        </p:nvSpPr>
        <p:spPr>
          <a:xfrm>
            <a:off x="450000" y="445975"/>
            <a:ext cx="68922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Alternative alla detenzione amministrativa </a:t>
            </a:r>
            <a:endParaRPr b="1" sz="16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6" name="Google Shape;18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0851" y="1837275"/>
            <a:ext cx="6382301" cy="226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9"/>
          <p:cNvSpPr txBox="1"/>
          <p:nvPr/>
        </p:nvSpPr>
        <p:spPr>
          <a:xfrm>
            <a:off x="1300275" y="4169675"/>
            <a:ext cx="7763100" cy="19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800">
                <a:latin typeface="Montserrat"/>
                <a:ea typeface="Montserrat"/>
                <a:cs typeface="Montserrat"/>
                <a:sym typeface="Montserrat"/>
              </a:rPr>
              <a:t>Fonte: PICUM (2020), Attuazione di alternative alla detenzione basate sul case management in Europa </a:t>
            </a:r>
            <a:endParaRPr i="1" sz="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0"/>
          <p:cNvSpPr/>
          <p:nvPr/>
        </p:nvSpPr>
        <p:spPr>
          <a:xfrm>
            <a:off x="514925" y="1755800"/>
            <a:ext cx="2383200" cy="1416000"/>
          </a:xfrm>
          <a:prstGeom prst="rect">
            <a:avLst/>
          </a:prstGeom>
          <a:solidFill>
            <a:srgbClr val="007D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3" name="Google Shape;193;p20"/>
          <p:cNvSpPr/>
          <p:nvPr/>
        </p:nvSpPr>
        <p:spPr>
          <a:xfrm>
            <a:off x="3249825" y="1755800"/>
            <a:ext cx="2383200" cy="1416000"/>
          </a:xfrm>
          <a:prstGeom prst="rect">
            <a:avLst/>
          </a:prstGeom>
          <a:solidFill>
            <a:srgbClr val="97D1D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4" name="Google Shape;194;p20"/>
          <p:cNvSpPr/>
          <p:nvPr/>
        </p:nvSpPr>
        <p:spPr>
          <a:xfrm>
            <a:off x="5972225" y="1803700"/>
            <a:ext cx="2543400" cy="1368000"/>
          </a:xfrm>
          <a:prstGeom prst="rect">
            <a:avLst/>
          </a:prstGeom>
          <a:solidFill>
            <a:srgbClr val="007D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5" name="Google Shape;195;p20"/>
          <p:cNvSpPr/>
          <p:nvPr/>
        </p:nvSpPr>
        <p:spPr>
          <a:xfrm>
            <a:off x="596393" y="2223099"/>
            <a:ext cx="21393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portate all'irregolarità da un insieme di complicazioni burocratiche, cambiamenti legislativi e barriere linguistiche</a:t>
            </a:r>
            <a:endParaRPr i="0" sz="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20"/>
          <p:cNvSpPr/>
          <p:nvPr/>
        </p:nvSpPr>
        <p:spPr>
          <a:xfrm>
            <a:off x="596406" y="1908525"/>
            <a:ext cx="2383200" cy="2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it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Persone a rischio di detenzione</a:t>
            </a:r>
            <a:endParaRPr b="1" i="0" sz="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p20"/>
          <p:cNvSpPr/>
          <p:nvPr/>
        </p:nvSpPr>
        <p:spPr>
          <a:xfrm>
            <a:off x="3413206" y="2175190"/>
            <a:ext cx="21393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che rischierebbero serie violazioni dei diritti umani se venissero rimpatriate</a:t>
            </a:r>
            <a:r>
              <a:rPr lang="it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Storia di Anthionia, detenuta in un CPR e quasi espulsa (in barba alle regole)</a:t>
            </a:r>
            <a:endParaRPr i="1"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p20"/>
          <p:cNvSpPr/>
          <p:nvPr/>
        </p:nvSpPr>
        <p:spPr>
          <a:xfrm>
            <a:off x="3401906" y="1908525"/>
            <a:ext cx="2383200" cy="2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it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Persone vulnerabili trattenute</a:t>
            </a:r>
            <a:endParaRPr b="1"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20"/>
          <p:cNvSpPr/>
          <p:nvPr/>
        </p:nvSpPr>
        <p:spPr>
          <a:xfrm>
            <a:off x="6067575" y="2368550"/>
            <a:ext cx="21393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possono</a:t>
            </a:r>
            <a:r>
              <a:rPr lang="it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decidere di  tornare volontariamente nel proprio Paese</a:t>
            </a:r>
            <a:endParaRPr sz="1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0" name="Google Shape;200;p20"/>
          <p:cNvSpPr/>
          <p:nvPr/>
        </p:nvSpPr>
        <p:spPr>
          <a:xfrm>
            <a:off x="6067575" y="2019563"/>
            <a:ext cx="2383200" cy="2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it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Persone che non hanno la possibilità di restare in Italia </a:t>
            </a:r>
            <a:endParaRPr b="1"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20"/>
          <p:cNvSpPr txBox="1"/>
          <p:nvPr/>
        </p:nvSpPr>
        <p:spPr>
          <a:xfrm>
            <a:off x="540900" y="1097325"/>
            <a:ext cx="36837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rgbClr val="007DA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Il </a:t>
            </a:r>
            <a:r>
              <a:rPr i="1" lang="it" sz="1300">
                <a:solidFill>
                  <a:srgbClr val="007DA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case management - </a:t>
            </a:r>
            <a:r>
              <a:rPr lang="it" sz="1300">
                <a:solidFill>
                  <a:srgbClr val="007DA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Beneficiari</a:t>
            </a:r>
            <a:endParaRPr sz="13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20"/>
          <p:cNvSpPr txBox="1"/>
          <p:nvPr/>
        </p:nvSpPr>
        <p:spPr>
          <a:xfrm>
            <a:off x="514925" y="647525"/>
            <a:ext cx="68922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Alternative alla detenzione amministrativa </a:t>
            </a:r>
            <a:endParaRPr b="1" sz="18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3" name="Google Shape;2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675" y="3171800"/>
            <a:ext cx="1944988" cy="111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0"/>
          <p:cNvPicPr preferRelativeResize="0"/>
          <p:nvPr/>
        </p:nvPicPr>
        <p:blipFill rotWithShape="1">
          <a:blip r:embed="rId4">
            <a:alphaModFix/>
          </a:blip>
          <a:srcRect b="2429" l="12994" r="4816" t="0"/>
          <a:stretch/>
        </p:blipFill>
        <p:spPr>
          <a:xfrm>
            <a:off x="901600" y="3171800"/>
            <a:ext cx="1569650" cy="111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3010" y="3171700"/>
            <a:ext cx="1935543" cy="111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"/>
          <p:cNvSpPr/>
          <p:nvPr/>
        </p:nvSpPr>
        <p:spPr>
          <a:xfrm>
            <a:off x="3218200" y="3217300"/>
            <a:ext cx="4541268" cy="223238"/>
          </a:xfrm>
          <a:custGeom>
            <a:rect b="b" l="l" r="r" t="t"/>
            <a:pathLst>
              <a:path extrusionOk="0" h="320055" w="8109408">
                <a:moveTo>
                  <a:pt x="160028" y="0"/>
                </a:moveTo>
                <a:lnTo>
                  <a:pt x="160028" y="80014"/>
                </a:lnTo>
                <a:lnTo>
                  <a:pt x="8109408" y="80014"/>
                </a:lnTo>
                <a:lnTo>
                  <a:pt x="8109408" y="240041"/>
                </a:lnTo>
                <a:lnTo>
                  <a:pt x="160028" y="240041"/>
                </a:lnTo>
                <a:lnTo>
                  <a:pt x="160028" y="320055"/>
                </a:lnTo>
                <a:lnTo>
                  <a:pt x="0" y="160028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t/>
            </a:r>
            <a:endParaRPr i="0" sz="11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p21"/>
          <p:cNvSpPr/>
          <p:nvPr/>
        </p:nvSpPr>
        <p:spPr>
          <a:xfrm rot="5400000">
            <a:off x="6958474" y="2258175"/>
            <a:ext cx="1618500" cy="735300"/>
          </a:xfrm>
          <a:prstGeom prst="uturnArrow">
            <a:avLst>
              <a:gd fmla="val 14011" name="adj1"/>
              <a:gd fmla="val 13630" name="adj2"/>
              <a:gd fmla="val 14124" name="adj3"/>
              <a:gd fmla="val 43750" name="adj4"/>
              <a:gd fmla="val 68907" name="adj5"/>
            </a:avLst>
          </a:prstGeom>
          <a:solidFill>
            <a:srgbClr val="DDDDD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t/>
            </a:r>
            <a:endParaRPr i="0" sz="1100" u="none" cap="none" strike="noStrike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Google Shape;212;p21"/>
          <p:cNvSpPr/>
          <p:nvPr/>
        </p:nvSpPr>
        <p:spPr>
          <a:xfrm flipH="1">
            <a:off x="836264" y="1756468"/>
            <a:ext cx="7065300" cy="2235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t/>
            </a:r>
            <a:endParaRPr i="0" sz="11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21"/>
          <p:cNvSpPr/>
          <p:nvPr/>
        </p:nvSpPr>
        <p:spPr>
          <a:xfrm>
            <a:off x="2355437" y="1328849"/>
            <a:ext cx="1835100" cy="1080600"/>
          </a:xfrm>
          <a:prstGeom prst="chevron">
            <a:avLst>
              <a:gd fmla="val 20758" name="adj"/>
            </a:avLst>
          </a:prstGeom>
          <a:solidFill>
            <a:srgbClr val="97D1DC"/>
          </a:solidFill>
          <a:ln>
            <a:noFill/>
          </a:ln>
        </p:spPr>
        <p:txBody>
          <a:bodyPr anchorCtr="0" anchor="ctr" bIns="68575" lIns="137150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i="0" sz="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p21"/>
          <p:cNvSpPr/>
          <p:nvPr/>
        </p:nvSpPr>
        <p:spPr>
          <a:xfrm>
            <a:off x="4121199" y="1328849"/>
            <a:ext cx="1835100" cy="1080600"/>
          </a:xfrm>
          <a:prstGeom prst="chevron">
            <a:avLst>
              <a:gd fmla="val 20758" name="adj"/>
            </a:avLst>
          </a:prstGeom>
          <a:solidFill>
            <a:srgbClr val="007DA5"/>
          </a:solidFill>
          <a:ln>
            <a:noFill/>
          </a:ln>
        </p:spPr>
        <p:txBody>
          <a:bodyPr anchorCtr="0" anchor="ctr" bIns="68575" lIns="137150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i="0" sz="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5" name="Google Shape;215;p21"/>
          <p:cNvSpPr/>
          <p:nvPr/>
        </p:nvSpPr>
        <p:spPr>
          <a:xfrm>
            <a:off x="5886961" y="1328849"/>
            <a:ext cx="1835100" cy="1080600"/>
          </a:xfrm>
          <a:prstGeom prst="chevron">
            <a:avLst>
              <a:gd fmla="val 20758" name="adj"/>
            </a:avLst>
          </a:prstGeom>
          <a:solidFill>
            <a:srgbClr val="97D1DC"/>
          </a:solidFill>
          <a:ln>
            <a:noFill/>
          </a:ln>
        </p:spPr>
        <p:txBody>
          <a:bodyPr anchorCtr="0" anchor="ctr" bIns="68575" lIns="137150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i="0" sz="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6" name="Google Shape;216;p21"/>
          <p:cNvSpPr/>
          <p:nvPr/>
        </p:nvSpPr>
        <p:spPr>
          <a:xfrm>
            <a:off x="589674" y="1328849"/>
            <a:ext cx="1835100" cy="1080600"/>
          </a:xfrm>
          <a:prstGeom prst="chevron">
            <a:avLst>
              <a:gd fmla="val 20758" name="adj"/>
            </a:avLst>
          </a:prstGeom>
          <a:solidFill>
            <a:srgbClr val="007DA5"/>
          </a:solidFill>
          <a:ln>
            <a:noFill/>
          </a:ln>
        </p:spPr>
        <p:txBody>
          <a:bodyPr anchorCtr="0" anchor="ctr" bIns="68575" lIns="137150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</a:pPr>
            <a:r>
              <a:t/>
            </a:r>
            <a:endParaRPr i="0" sz="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7" name="Google Shape;217;p21"/>
          <p:cNvSpPr/>
          <p:nvPr/>
        </p:nvSpPr>
        <p:spPr>
          <a:xfrm flipH="1">
            <a:off x="5886811" y="2786171"/>
            <a:ext cx="1835100" cy="1080600"/>
          </a:xfrm>
          <a:prstGeom prst="chevron">
            <a:avLst>
              <a:gd fmla="val 20758" name="adj"/>
            </a:avLst>
          </a:prstGeom>
          <a:solidFill>
            <a:srgbClr val="007DA5"/>
          </a:solidFill>
          <a:ln>
            <a:noFill/>
          </a:ln>
        </p:spPr>
        <p:txBody>
          <a:bodyPr anchorCtr="0" anchor="ctr" bIns="68575" lIns="137150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i="0" sz="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8" name="Google Shape;218;p21"/>
          <p:cNvSpPr/>
          <p:nvPr/>
        </p:nvSpPr>
        <p:spPr>
          <a:xfrm flipH="1">
            <a:off x="4120771" y="2786171"/>
            <a:ext cx="1835100" cy="1080600"/>
          </a:xfrm>
          <a:prstGeom prst="chevron">
            <a:avLst>
              <a:gd fmla="val 20758" name="adj"/>
            </a:avLst>
          </a:prstGeom>
          <a:solidFill>
            <a:srgbClr val="97D1DC"/>
          </a:solidFill>
          <a:ln>
            <a:noFill/>
          </a:ln>
        </p:spPr>
        <p:txBody>
          <a:bodyPr anchorCtr="0" anchor="ctr" bIns="68575" lIns="137150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i="0" sz="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9" name="Google Shape;219;p21"/>
          <p:cNvSpPr txBox="1"/>
          <p:nvPr/>
        </p:nvSpPr>
        <p:spPr>
          <a:xfrm>
            <a:off x="706000" y="2804475"/>
            <a:ext cx="2512200" cy="10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24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Case management</a:t>
            </a:r>
            <a:endParaRPr b="1" i="1" sz="24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" name="Google Shape;220;p21"/>
          <p:cNvSpPr txBox="1"/>
          <p:nvPr/>
        </p:nvSpPr>
        <p:spPr>
          <a:xfrm>
            <a:off x="2656350" y="1498775"/>
            <a:ext cx="1233300" cy="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it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Percorso individualizzato</a:t>
            </a:r>
            <a:endParaRPr b="1" i="0" sz="1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p21"/>
          <p:cNvSpPr/>
          <p:nvPr/>
        </p:nvSpPr>
        <p:spPr>
          <a:xfrm>
            <a:off x="2700897" y="1816569"/>
            <a:ext cx="11442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 s</a:t>
            </a:r>
            <a:r>
              <a:rPr lang="it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upporto</a:t>
            </a:r>
            <a:endParaRPr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e di orientamento </a:t>
            </a:r>
            <a:endParaRPr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2" name="Google Shape;222;p21"/>
          <p:cNvSpPr txBox="1"/>
          <p:nvPr/>
        </p:nvSpPr>
        <p:spPr>
          <a:xfrm>
            <a:off x="4476395" y="1498770"/>
            <a:ext cx="1124700" cy="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it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Case manager</a:t>
            </a:r>
            <a:endParaRPr b="1" i="1" sz="1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3" name="Google Shape;223;p21"/>
          <p:cNvSpPr/>
          <p:nvPr/>
        </p:nvSpPr>
        <p:spPr>
          <a:xfrm>
            <a:off x="4466634" y="1711744"/>
            <a:ext cx="11442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visione globale e dettagliata della loro situazione </a:t>
            </a:r>
            <a:endParaRPr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" name="Google Shape;224;p21"/>
          <p:cNvSpPr txBox="1"/>
          <p:nvPr/>
        </p:nvSpPr>
        <p:spPr>
          <a:xfrm>
            <a:off x="6242119" y="1498770"/>
            <a:ext cx="1124700" cy="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it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Inclusione sociale</a:t>
            </a:r>
            <a:endParaRPr b="1" i="0" sz="1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" name="Google Shape;225;p21"/>
          <p:cNvSpPr/>
          <p:nvPr/>
        </p:nvSpPr>
        <p:spPr>
          <a:xfrm>
            <a:off x="6232433" y="1816569"/>
            <a:ext cx="11442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Il tutto in </a:t>
            </a:r>
            <a:r>
              <a:rPr lang="it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libertà </a:t>
            </a:r>
            <a:r>
              <a:rPr lang="it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nella società ospitante</a:t>
            </a:r>
            <a:endParaRPr i="0" sz="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" name="Google Shape;226;p21"/>
          <p:cNvSpPr txBox="1"/>
          <p:nvPr/>
        </p:nvSpPr>
        <p:spPr>
          <a:xfrm>
            <a:off x="954633" y="1498770"/>
            <a:ext cx="1124700" cy="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it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Approccio a “tutto tondo”</a:t>
            </a:r>
            <a:endParaRPr b="1" i="0" sz="1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p21"/>
          <p:cNvSpPr/>
          <p:nvPr/>
        </p:nvSpPr>
        <p:spPr>
          <a:xfrm>
            <a:off x="935147" y="1816569"/>
            <a:ext cx="11442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che pone la persona al centro</a:t>
            </a:r>
            <a:endParaRPr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8" name="Google Shape;228;p21"/>
          <p:cNvSpPr txBox="1"/>
          <p:nvPr/>
        </p:nvSpPr>
        <p:spPr>
          <a:xfrm>
            <a:off x="4476078" y="2865466"/>
            <a:ext cx="1124700" cy="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it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Benefici</a:t>
            </a:r>
            <a:endParaRPr b="1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" name="Google Shape;229;p21"/>
          <p:cNvSpPr/>
          <p:nvPr/>
        </p:nvSpPr>
        <p:spPr>
          <a:xfrm>
            <a:off x="4466643" y="3052391"/>
            <a:ext cx="11442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Per gli assistiti, per i governi, per la </a:t>
            </a:r>
            <a:r>
              <a:rPr lang="it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società</a:t>
            </a:r>
            <a:r>
              <a:rPr lang="it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(ad es. partecipazione, benessere, risoluzione del caso, contributo alla </a:t>
            </a:r>
            <a:r>
              <a:rPr lang="it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società</a:t>
            </a:r>
            <a:r>
              <a:rPr lang="it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) </a:t>
            </a:r>
            <a:endParaRPr i="0" sz="7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" name="Google Shape;230;p21"/>
          <p:cNvSpPr txBox="1"/>
          <p:nvPr/>
        </p:nvSpPr>
        <p:spPr>
          <a:xfrm>
            <a:off x="6242119" y="2865466"/>
            <a:ext cx="1124700" cy="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it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Fiducia</a:t>
            </a:r>
            <a:endParaRPr b="1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" name="Google Shape;231;p21"/>
          <p:cNvSpPr/>
          <p:nvPr/>
        </p:nvSpPr>
        <p:spPr>
          <a:xfrm>
            <a:off x="6232383" y="3108066"/>
            <a:ext cx="11442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reciproca</a:t>
            </a:r>
            <a:r>
              <a:rPr lang="it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tra </a:t>
            </a:r>
            <a:r>
              <a:rPr i="1" lang="it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case manager</a:t>
            </a:r>
            <a:r>
              <a:rPr lang="it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e beneficiario + nel sistema immigrazione</a:t>
            </a:r>
            <a:endParaRPr i="0" sz="7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p21"/>
          <p:cNvSpPr txBox="1"/>
          <p:nvPr/>
        </p:nvSpPr>
        <p:spPr>
          <a:xfrm>
            <a:off x="547175" y="740825"/>
            <a:ext cx="75882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Alternative alla detenzione amministrativa: </a:t>
            </a:r>
            <a:r>
              <a:rPr b="1" i="1" lang="it" sz="18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Case management </a:t>
            </a:r>
            <a:endParaRPr b="1" i="1" sz="18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2"/>
          <p:cNvSpPr txBox="1"/>
          <p:nvPr/>
        </p:nvSpPr>
        <p:spPr>
          <a:xfrm>
            <a:off x="361951" y="1873150"/>
            <a:ext cx="2089800" cy="16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900">
              <a:solidFill>
                <a:srgbClr val="007DA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38" name="Google Shape;238;p22"/>
          <p:cNvSpPr txBox="1"/>
          <p:nvPr/>
        </p:nvSpPr>
        <p:spPr>
          <a:xfrm>
            <a:off x="2662951" y="1957925"/>
            <a:ext cx="38181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Grazie per l’attenzione!</a:t>
            </a:r>
            <a:endParaRPr b="1" sz="16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9" name="Google Shape;239;p22"/>
          <p:cNvSpPr txBox="1"/>
          <p:nvPr/>
        </p:nvSpPr>
        <p:spPr>
          <a:xfrm>
            <a:off x="3400975" y="2368550"/>
            <a:ext cx="2403600" cy="12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paola@cild.eu</a:t>
            </a:r>
            <a:endParaRPr sz="900">
              <a:solidFill>
                <a:srgbClr val="35353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/>
          <p:nvPr/>
        </p:nvSpPr>
        <p:spPr>
          <a:xfrm>
            <a:off x="623400" y="1630550"/>
            <a:ext cx="7802100" cy="14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AutoNum type="arabicPeriod"/>
            </a:pPr>
            <a:r>
              <a:rPr lang="it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CILD - Chi siamo 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AutoNum type="arabicPeriod"/>
            </a:pPr>
            <a:r>
              <a:rPr lang="it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Monitoraggio dei luoghi di detenzione amministrativa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AutoNum type="alphaLcPeriod"/>
            </a:pPr>
            <a:r>
              <a:rPr lang="it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Il lavoro di CILD - </a:t>
            </a:r>
            <a:r>
              <a:rPr b="1" lang="it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Detenzione migrante ai tempi del Covid</a:t>
            </a:r>
            <a:endParaRPr b="1"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AutoNum type="alphaLcPeriod"/>
            </a:pPr>
            <a:r>
              <a:rPr lang="it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Ostacoli per la </a:t>
            </a:r>
            <a:r>
              <a:rPr lang="it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società</a:t>
            </a:r>
            <a:r>
              <a:rPr lang="it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civile 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AutoNum type="arabicPeriod"/>
            </a:pPr>
            <a:r>
              <a:rPr lang="it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Alternative alla detenzione amministrativa 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AutoNum type="alphaLcPeriod"/>
            </a:pPr>
            <a:r>
              <a:rPr lang="it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Criticità</a:t>
            </a:r>
            <a:r>
              <a:rPr lang="it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del sistema</a:t>
            </a:r>
            <a:endParaRPr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AutoNum type="alphaLcPeriod"/>
            </a:pPr>
            <a:r>
              <a:rPr b="1" lang="it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Strade alternative: verso il superamento della detenzione amministrativa</a:t>
            </a:r>
            <a:endParaRPr b="1"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AutoNum type="alphaLcPeriod"/>
            </a:pPr>
            <a:r>
              <a:rPr lang="it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Il</a:t>
            </a:r>
            <a:r>
              <a:rPr i="1" lang="it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case management</a:t>
            </a:r>
            <a:endParaRPr i="1"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11"/>
          <p:cNvSpPr txBox="1"/>
          <p:nvPr>
            <p:ph idx="4294967295" type="title"/>
          </p:nvPr>
        </p:nvSpPr>
        <p:spPr>
          <a:xfrm>
            <a:off x="623400" y="1029305"/>
            <a:ext cx="2619300" cy="5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</a:rPr>
              <a:t>Indice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/>
          <p:nvPr/>
        </p:nvSpPr>
        <p:spPr>
          <a:xfrm>
            <a:off x="351026" y="730623"/>
            <a:ext cx="38181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CILD - Chi siamo</a:t>
            </a:r>
            <a:endParaRPr b="1" sz="16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" name="Google Shape;79;p12"/>
          <p:cNvSpPr txBox="1"/>
          <p:nvPr/>
        </p:nvSpPr>
        <p:spPr>
          <a:xfrm>
            <a:off x="351025" y="1144550"/>
            <a:ext cx="8343000" cy="9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Coalizione Italiana </a:t>
            </a:r>
            <a:r>
              <a:rPr b="1" lang="it" sz="12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Libertà e Diritti civili</a:t>
            </a:r>
            <a:r>
              <a:rPr b="1" lang="it" sz="12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it" sz="12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(CILD)</a:t>
            </a:r>
            <a:r>
              <a:rPr lang="it" sz="12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00">
              <a:solidFill>
                <a:srgbClr val="353535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53535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200"/>
              <a:buFont typeface="Montserrat"/>
              <a:buChar char="●"/>
            </a:pPr>
            <a:r>
              <a:rPr lang="it" sz="12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Network di 41 organizzazioni della </a:t>
            </a:r>
            <a:r>
              <a:rPr lang="it" sz="12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società civile </a:t>
            </a:r>
            <a:endParaRPr sz="1200">
              <a:solidFill>
                <a:srgbClr val="353535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200"/>
              <a:buFont typeface="Montserrat"/>
              <a:buChar char="●"/>
            </a:pPr>
            <a:r>
              <a:rPr lang="it" sz="12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it" sz="12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ssistenza legale, </a:t>
            </a:r>
            <a:r>
              <a:rPr lang="it" sz="12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progetti</a:t>
            </a:r>
            <a:r>
              <a:rPr lang="it" sz="12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di ricerca  e un dibattito informato su questi temi</a:t>
            </a:r>
            <a:endParaRPr sz="1200">
              <a:solidFill>
                <a:srgbClr val="353535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200"/>
              <a:buFont typeface="Montserrat"/>
              <a:buChar char="●"/>
            </a:pPr>
            <a:r>
              <a:rPr lang="it" sz="12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Aree di lavoro: </a:t>
            </a:r>
            <a:endParaRPr sz="1200">
              <a:solidFill>
                <a:srgbClr val="35353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0" name="Google Shape;80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988" y="2664713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1198" y="2664713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5593" y="2664713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82790" y="2664713"/>
            <a:ext cx="1080000" cy="1076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48395" y="2664713"/>
            <a:ext cx="1080000" cy="1076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14000" y="2664713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2"/>
          <p:cNvSpPr txBox="1"/>
          <p:nvPr/>
        </p:nvSpPr>
        <p:spPr>
          <a:xfrm>
            <a:off x="374838" y="3773438"/>
            <a:ext cx="12303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Asilo e protezione internazionale</a:t>
            </a:r>
            <a:endParaRPr b="1" sz="8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" name="Google Shape;87;p12"/>
          <p:cNvSpPr txBox="1"/>
          <p:nvPr/>
        </p:nvSpPr>
        <p:spPr>
          <a:xfrm>
            <a:off x="1807640" y="3773438"/>
            <a:ext cx="12303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Immigrazione</a:t>
            </a:r>
            <a:endParaRPr b="1" sz="8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" name="Google Shape;88;p12"/>
          <p:cNvSpPr txBox="1"/>
          <p:nvPr/>
        </p:nvSpPr>
        <p:spPr>
          <a:xfrm>
            <a:off x="3240443" y="3773438"/>
            <a:ext cx="12303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Uguaglianza e antidiscriminazione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p12"/>
          <p:cNvSpPr txBox="1"/>
          <p:nvPr/>
        </p:nvSpPr>
        <p:spPr>
          <a:xfrm>
            <a:off x="4673245" y="3773438"/>
            <a:ext cx="12303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Giustizia</a:t>
            </a:r>
            <a:endParaRPr b="1" sz="8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2"/>
          <p:cNvSpPr txBox="1"/>
          <p:nvPr/>
        </p:nvSpPr>
        <p:spPr>
          <a:xfrm>
            <a:off x="6106048" y="3773438"/>
            <a:ext cx="12303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Libertà civile nell’era digitale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" name="Google Shape;91;p12"/>
          <p:cNvSpPr txBox="1"/>
          <p:nvPr/>
        </p:nvSpPr>
        <p:spPr>
          <a:xfrm>
            <a:off x="7538850" y="3773438"/>
            <a:ext cx="12303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Sicurezza nazionale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/>
          <p:nvPr/>
        </p:nvSpPr>
        <p:spPr>
          <a:xfrm>
            <a:off x="450000" y="777825"/>
            <a:ext cx="74322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Monitoraggio dei luoghi di detenzione amministrativa </a:t>
            </a:r>
            <a:endParaRPr b="1" sz="16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13"/>
          <p:cNvSpPr txBox="1"/>
          <p:nvPr/>
        </p:nvSpPr>
        <p:spPr>
          <a:xfrm>
            <a:off x="450000" y="1164113"/>
            <a:ext cx="38949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Il lavoro di CILD</a:t>
            </a:r>
            <a:endParaRPr sz="12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8" name="Google Shape;9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7963" y="1340925"/>
            <a:ext cx="2168012" cy="276624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3"/>
          <p:cNvSpPr txBox="1"/>
          <p:nvPr/>
        </p:nvSpPr>
        <p:spPr>
          <a:xfrm>
            <a:off x="515225" y="1527625"/>
            <a:ext cx="5397900" cy="1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rPr>
              <a:t>Osservazione e raccolta dati:</a:t>
            </a:r>
            <a:endParaRPr sz="1100">
              <a:solidFill>
                <a:srgbClr val="35353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100"/>
              <a:buFont typeface="Montserrat"/>
              <a:buChar char="●"/>
            </a:pPr>
            <a:r>
              <a:rPr lang="it" sz="1100"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rPr>
              <a:t>Collaborazione con Border Criminologies, </a:t>
            </a:r>
            <a:r>
              <a:rPr lang="it" sz="1100"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rPr>
              <a:t>Università</a:t>
            </a:r>
            <a:r>
              <a:rPr lang="it" sz="1100"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rPr>
              <a:t> di Oxford </a:t>
            </a:r>
            <a:endParaRPr sz="1100">
              <a:solidFill>
                <a:srgbClr val="35353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100"/>
              <a:buFont typeface="Montserrat"/>
              <a:buChar char="●"/>
            </a:pPr>
            <a:r>
              <a:rPr b="1" lang="it" sz="1100"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rPr>
              <a:t>Detenzione migrante ai tempi del covid</a:t>
            </a:r>
            <a:endParaRPr b="1" sz="1100">
              <a:solidFill>
                <a:srgbClr val="35353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35353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100"/>
              <a:buFont typeface="Montserrat"/>
              <a:buChar char="➔"/>
            </a:pPr>
            <a:r>
              <a:rPr lang="it" sz="1100"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rPr>
              <a:t>DIFFICOLTÀ</a:t>
            </a:r>
            <a:r>
              <a:rPr lang="it" sz="1100"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rPr>
              <a:t> A REPERIRE INFORMAZIONI</a:t>
            </a:r>
            <a:endParaRPr sz="1100">
              <a:solidFill>
                <a:srgbClr val="35353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5353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rPr>
              <a:t>Fonti:</a:t>
            </a:r>
            <a:endParaRPr sz="1100">
              <a:solidFill>
                <a:srgbClr val="35353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it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Aggiornamenti periodici del Garante nazionale (Bollettini, “Il punto”)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it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Rassegna stampa media locali e nazionali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it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Scambi privati: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○"/>
            </a:pPr>
            <a:r>
              <a:rPr lang="it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Rete dei garanti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○"/>
            </a:pPr>
            <a:r>
              <a:rPr lang="it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Organizzazioni attive sul posto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○"/>
            </a:pPr>
            <a:r>
              <a:rPr lang="it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Esperti (Progetto In Limine)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5353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5353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5353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"/>
          <p:cNvSpPr/>
          <p:nvPr/>
        </p:nvSpPr>
        <p:spPr>
          <a:xfrm>
            <a:off x="1085525" y="1455625"/>
            <a:ext cx="1777800" cy="1841100"/>
          </a:xfrm>
          <a:prstGeom prst="ellipse">
            <a:avLst/>
          </a:prstGeom>
          <a:noFill/>
          <a:ln cap="flat" cmpd="sng" w="69850">
            <a:solidFill>
              <a:srgbClr val="DADADA">
                <a:alpha val="298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5" name="Google Shape;105;p14"/>
          <p:cNvSpPr/>
          <p:nvPr/>
        </p:nvSpPr>
        <p:spPr>
          <a:xfrm>
            <a:off x="1086453" y="1456586"/>
            <a:ext cx="1775700" cy="1839300"/>
          </a:xfrm>
          <a:prstGeom prst="arc">
            <a:avLst>
              <a:gd fmla="val 10766207" name="adj1"/>
              <a:gd fmla="val 0" name="adj2"/>
            </a:avLst>
          </a:prstGeom>
          <a:noFill/>
          <a:ln cap="rnd" cmpd="sng" w="69850">
            <a:solidFill>
              <a:srgbClr val="97D1D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6" name="Google Shape;106;p14"/>
          <p:cNvSpPr/>
          <p:nvPr/>
        </p:nvSpPr>
        <p:spPr>
          <a:xfrm>
            <a:off x="2863372" y="1455625"/>
            <a:ext cx="1777800" cy="1841100"/>
          </a:xfrm>
          <a:prstGeom prst="ellipse">
            <a:avLst/>
          </a:prstGeom>
          <a:noFill/>
          <a:ln cap="flat" cmpd="sng" w="69850">
            <a:solidFill>
              <a:srgbClr val="DADADA">
                <a:alpha val="298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" name="Google Shape;107;p14"/>
          <p:cNvSpPr/>
          <p:nvPr/>
        </p:nvSpPr>
        <p:spPr>
          <a:xfrm rot="10800000">
            <a:off x="2864591" y="1456816"/>
            <a:ext cx="1775700" cy="1839300"/>
          </a:xfrm>
          <a:prstGeom prst="arc">
            <a:avLst>
              <a:gd fmla="val 10766207" name="adj1"/>
              <a:gd fmla="val 0" name="adj2"/>
            </a:avLst>
          </a:prstGeom>
          <a:noFill/>
          <a:ln cap="rnd" cmpd="sng" w="69850">
            <a:solidFill>
              <a:srgbClr val="007DA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8" name="Google Shape;108;p14"/>
          <p:cNvSpPr/>
          <p:nvPr/>
        </p:nvSpPr>
        <p:spPr>
          <a:xfrm>
            <a:off x="4640454" y="1455625"/>
            <a:ext cx="1777800" cy="1841100"/>
          </a:xfrm>
          <a:prstGeom prst="ellipse">
            <a:avLst/>
          </a:prstGeom>
          <a:noFill/>
          <a:ln cap="flat" cmpd="sng" w="69850">
            <a:solidFill>
              <a:srgbClr val="DADADA">
                <a:alpha val="298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" name="Google Shape;109;p14"/>
          <p:cNvSpPr/>
          <p:nvPr/>
        </p:nvSpPr>
        <p:spPr>
          <a:xfrm>
            <a:off x="4641383" y="1456586"/>
            <a:ext cx="1775700" cy="1839300"/>
          </a:xfrm>
          <a:prstGeom prst="arc">
            <a:avLst>
              <a:gd fmla="val 10766207" name="adj1"/>
              <a:gd fmla="val 0" name="adj2"/>
            </a:avLst>
          </a:prstGeom>
          <a:noFill/>
          <a:ln cap="rnd" cmpd="sng" w="69850">
            <a:solidFill>
              <a:srgbClr val="97D1D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0" name="Google Shape;110;p14"/>
          <p:cNvSpPr/>
          <p:nvPr/>
        </p:nvSpPr>
        <p:spPr>
          <a:xfrm>
            <a:off x="6418302" y="1455625"/>
            <a:ext cx="1777800" cy="1841100"/>
          </a:xfrm>
          <a:prstGeom prst="ellipse">
            <a:avLst/>
          </a:prstGeom>
          <a:noFill/>
          <a:ln cap="flat" cmpd="sng" w="69850">
            <a:solidFill>
              <a:srgbClr val="DADADA">
                <a:alpha val="298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1" name="Google Shape;111;p14"/>
          <p:cNvSpPr/>
          <p:nvPr/>
        </p:nvSpPr>
        <p:spPr>
          <a:xfrm rot="10800000">
            <a:off x="6419521" y="1456816"/>
            <a:ext cx="1775700" cy="1839300"/>
          </a:xfrm>
          <a:prstGeom prst="arc">
            <a:avLst>
              <a:gd fmla="val 10766207" name="adj1"/>
              <a:gd fmla="val 0" name="adj2"/>
            </a:avLst>
          </a:prstGeom>
          <a:noFill/>
          <a:ln cap="rnd" cmpd="sng" w="69850">
            <a:solidFill>
              <a:srgbClr val="007DA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2" name="Google Shape;112;p14"/>
          <p:cNvSpPr txBox="1"/>
          <p:nvPr/>
        </p:nvSpPr>
        <p:spPr>
          <a:xfrm>
            <a:off x="1172416" y="3546288"/>
            <a:ext cx="13614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it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Difficile accesso alle strutture</a:t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14"/>
          <p:cNvSpPr txBox="1"/>
          <p:nvPr/>
        </p:nvSpPr>
        <p:spPr>
          <a:xfrm>
            <a:off x="3219299" y="3546275"/>
            <a:ext cx="11532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it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Carenza di informazioni governative</a:t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7F7F7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4" name="Google Shape;114;p14"/>
          <p:cNvSpPr txBox="1"/>
          <p:nvPr/>
        </p:nvSpPr>
        <p:spPr>
          <a:xfrm>
            <a:off x="4894589" y="3546288"/>
            <a:ext cx="13143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it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Mancata risposta ad accessi FOIA</a:t>
            </a:r>
            <a:endParaRPr b="1" sz="110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7F7F7F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5" name="Google Shape;115;p14"/>
          <p:cNvSpPr txBox="1"/>
          <p:nvPr/>
        </p:nvSpPr>
        <p:spPr>
          <a:xfrm>
            <a:off x="6777200" y="3546300"/>
            <a:ext cx="12195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it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Problematico contatto con l’esterno</a:t>
            </a:r>
            <a:endParaRPr b="1" sz="1100">
              <a:solidFill>
                <a:schemeClr val="dk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1100">
              <a:solidFill>
                <a:srgbClr val="35353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6" name="Google Shape;116;p14"/>
          <p:cNvPicPr preferRelativeResize="0"/>
          <p:nvPr/>
        </p:nvPicPr>
        <p:blipFill rotWithShape="1">
          <a:blip r:embed="rId3">
            <a:alphaModFix/>
          </a:blip>
          <a:srcRect b="4844" l="17902" r="21758" t="4763"/>
          <a:stretch/>
        </p:blipFill>
        <p:spPr>
          <a:xfrm>
            <a:off x="1563989" y="1951210"/>
            <a:ext cx="820800" cy="8499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17" name="Google Shape;117;p14"/>
          <p:cNvSpPr txBox="1"/>
          <p:nvPr/>
        </p:nvSpPr>
        <p:spPr>
          <a:xfrm>
            <a:off x="1606741" y="2174703"/>
            <a:ext cx="7440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EEEEE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01</a:t>
            </a:r>
            <a:endParaRPr sz="1600">
              <a:solidFill>
                <a:srgbClr val="EEEEE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18" name="Google Shape;118;p14"/>
          <p:cNvPicPr preferRelativeResize="0"/>
          <p:nvPr/>
        </p:nvPicPr>
        <p:blipFill rotWithShape="1">
          <a:blip r:embed="rId4">
            <a:alphaModFix/>
          </a:blip>
          <a:srcRect b="3001" l="23915" r="25979" t="21957"/>
          <a:stretch/>
        </p:blipFill>
        <p:spPr>
          <a:xfrm>
            <a:off x="3341973" y="1983067"/>
            <a:ext cx="820800" cy="8499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19" name="Google Shape;119;p14"/>
          <p:cNvSpPr txBox="1"/>
          <p:nvPr/>
        </p:nvSpPr>
        <p:spPr>
          <a:xfrm>
            <a:off x="3384725" y="2206560"/>
            <a:ext cx="7440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EEEEE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02</a:t>
            </a:r>
            <a:endParaRPr sz="1600">
              <a:solidFill>
                <a:srgbClr val="EEEEE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20" name="Google Shape;120;p14"/>
          <p:cNvPicPr preferRelativeResize="0"/>
          <p:nvPr/>
        </p:nvPicPr>
        <p:blipFill rotWithShape="1">
          <a:blip r:embed="rId5">
            <a:alphaModFix/>
          </a:blip>
          <a:srcRect b="0" l="31842" r="1388" t="0"/>
          <a:stretch/>
        </p:blipFill>
        <p:spPr>
          <a:xfrm>
            <a:off x="5136986" y="1983067"/>
            <a:ext cx="820800" cy="8499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21" name="Google Shape;121;p14"/>
          <p:cNvSpPr txBox="1"/>
          <p:nvPr/>
        </p:nvSpPr>
        <p:spPr>
          <a:xfrm>
            <a:off x="5179738" y="2206560"/>
            <a:ext cx="7440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EEEEE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03</a:t>
            </a:r>
            <a:endParaRPr sz="1600">
              <a:solidFill>
                <a:srgbClr val="EEEEE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22" name="Google Shape;122;p14"/>
          <p:cNvPicPr preferRelativeResize="0"/>
          <p:nvPr/>
        </p:nvPicPr>
        <p:blipFill rotWithShape="1">
          <a:blip r:embed="rId6">
            <a:alphaModFix/>
          </a:blip>
          <a:srcRect b="0" l="16612" r="16618" t="0"/>
          <a:stretch/>
        </p:blipFill>
        <p:spPr>
          <a:xfrm>
            <a:off x="6897893" y="1960533"/>
            <a:ext cx="820800" cy="8499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23" name="Google Shape;123;p14"/>
          <p:cNvSpPr txBox="1"/>
          <p:nvPr/>
        </p:nvSpPr>
        <p:spPr>
          <a:xfrm>
            <a:off x="6940645" y="2184026"/>
            <a:ext cx="7440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EEEEE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04</a:t>
            </a:r>
            <a:endParaRPr sz="1600">
              <a:solidFill>
                <a:srgbClr val="EEEEE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24" name="Google Shape;124;p14"/>
          <p:cNvSpPr txBox="1"/>
          <p:nvPr/>
        </p:nvSpPr>
        <p:spPr>
          <a:xfrm>
            <a:off x="361950" y="659000"/>
            <a:ext cx="83322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Monitoraggio dei luoghi di detenzione amministrativa </a:t>
            </a:r>
            <a:endParaRPr b="1" sz="16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p14"/>
          <p:cNvSpPr txBox="1"/>
          <p:nvPr/>
        </p:nvSpPr>
        <p:spPr>
          <a:xfrm>
            <a:off x="361950" y="1036813"/>
            <a:ext cx="38949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Ostacoli per la società civile </a:t>
            </a:r>
            <a:endParaRPr sz="11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/>
          <p:nvPr/>
        </p:nvSpPr>
        <p:spPr>
          <a:xfrm>
            <a:off x="4385275" y="805175"/>
            <a:ext cx="44016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Monitoraggio dei luoghi di detenzione amministrativa </a:t>
            </a:r>
            <a:endParaRPr b="1" sz="16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15"/>
          <p:cNvSpPr txBox="1"/>
          <p:nvPr/>
        </p:nvSpPr>
        <p:spPr>
          <a:xfrm>
            <a:off x="4444675" y="1890700"/>
            <a:ext cx="3931800" cy="16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900"/>
              <a:buFont typeface="Montserrat"/>
              <a:buChar char="●"/>
            </a:pPr>
            <a:r>
              <a:rPr lang="it" sz="9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Ai sensi della n</a:t>
            </a:r>
            <a:r>
              <a:rPr lang="it" sz="9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ormativa vigente: </a:t>
            </a:r>
            <a:endParaRPr sz="900">
              <a:solidFill>
                <a:srgbClr val="353535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900"/>
              <a:buFont typeface="Montserrat"/>
              <a:buChar char="○"/>
            </a:pPr>
            <a:r>
              <a:rPr lang="it" sz="9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Persone vulnerabili non devono essere trattenute</a:t>
            </a:r>
            <a:r>
              <a:rPr lang="it" sz="9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e, s</a:t>
            </a:r>
            <a:r>
              <a:rPr lang="it" sz="9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 lo sono</a:t>
            </a:r>
            <a:r>
              <a:rPr lang="it" sz="9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it" sz="9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devono avere accesso al supporto di organizzazioni competenti → </a:t>
            </a:r>
            <a:r>
              <a:rPr b="1" lang="it" sz="9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non sempre avviene </a:t>
            </a:r>
            <a:endParaRPr b="1" sz="900">
              <a:solidFill>
                <a:srgbClr val="353535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900"/>
              <a:buFont typeface="Montserrat"/>
              <a:buChar char="●"/>
            </a:pPr>
            <a:r>
              <a:rPr lang="it" sz="9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Situazione resa ancora </a:t>
            </a:r>
            <a:r>
              <a:rPr lang="it" sz="9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più</a:t>
            </a:r>
            <a:r>
              <a:rPr lang="it" sz="9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difficile durante l’emergenza sanitaria:</a:t>
            </a:r>
            <a:endParaRPr sz="900">
              <a:solidFill>
                <a:srgbClr val="353535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900"/>
              <a:buFont typeface="Montserrat"/>
              <a:buChar char="○"/>
            </a:pPr>
            <a:r>
              <a:rPr lang="it" sz="9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Cpr Ponte Galeria (Roma): legali, volontari, associazioni non avevano accesso</a:t>
            </a:r>
            <a:endParaRPr sz="900">
              <a:solidFill>
                <a:srgbClr val="353535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900"/>
              <a:buFont typeface="Montserrat"/>
              <a:buChar char="○"/>
            </a:pPr>
            <a:r>
              <a:rPr lang="it" sz="900">
                <a:solidFill>
                  <a:srgbClr val="35353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Cpr di Corso Brunelleschi (Torino): monitoraggio per via remota durante Fase 1</a:t>
            </a:r>
            <a:endParaRPr sz="900">
              <a:solidFill>
                <a:srgbClr val="353535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53535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900"/>
              <a:buFont typeface="Montserrat"/>
              <a:buChar char="➔"/>
            </a:pPr>
            <a:r>
              <a:rPr b="1" lang="it" sz="900">
                <a:solidFill>
                  <a:srgbClr val="FF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Vittoria ASGI: </a:t>
            </a:r>
            <a:r>
              <a:rPr lang="it" sz="900">
                <a:solidFill>
                  <a:srgbClr val="FF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Tar di Palermo ha ritenuto  </a:t>
            </a:r>
            <a:r>
              <a:rPr lang="it" sz="900">
                <a:solidFill>
                  <a:srgbClr val="FF000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insufficiente la </a:t>
            </a:r>
            <a:r>
              <a:rPr lang="it" sz="900">
                <a:solidFill>
                  <a:srgbClr val="FF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motivazione di diniego di accesso nel Cpr Pian del Lago (Caltanissetta) </a:t>
            </a:r>
            <a:endParaRPr sz="900">
              <a:solidFill>
                <a:srgbClr val="FF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53535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15"/>
          <p:cNvSpPr txBox="1"/>
          <p:nvPr/>
        </p:nvSpPr>
        <p:spPr>
          <a:xfrm>
            <a:off x="4444675" y="1439250"/>
            <a:ext cx="40221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Ostacoli per la società civile - Difficile accesso alle strutture  </a:t>
            </a:r>
            <a:endParaRPr sz="11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7DA5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3" name="Google Shape;13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78650"/>
            <a:ext cx="4168925" cy="252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6"/>
          <p:cNvSpPr/>
          <p:nvPr/>
        </p:nvSpPr>
        <p:spPr>
          <a:xfrm>
            <a:off x="2519338" y="1474725"/>
            <a:ext cx="1759200" cy="9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rPr>
              <a:t>Nessuna pubblicazione governativa, periodica sui</a:t>
            </a:r>
            <a:endParaRPr sz="800">
              <a:solidFill>
                <a:srgbClr val="35353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rPr>
              <a:t> luoghi di detenzione amministrativa </a:t>
            </a:r>
            <a:endParaRPr sz="800">
              <a:solidFill>
                <a:srgbClr val="35353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35353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>
                <a:solidFill>
                  <a:srgbClr val="353535"/>
                </a:solidFill>
                <a:latin typeface="Montserrat"/>
                <a:ea typeface="Montserrat"/>
                <a:cs typeface="Montserrat"/>
                <a:sym typeface="Montserrat"/>
              </a:rPr>
              <a:t>→ ad es. “cruscotto” del Ministero dell’Interno / aggiornamenti carceri del Ministero della Giustizia </a:t>
            </a:r>
            <a:endParaRPr i="0" sz="800" u="none" cap="none" strike="noStrike">
              <a:solidFill>
                <a:srgbClr val="35353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16"/>
          <p:cNvSpPr/>
          <p:nvPr/>
        </p:nvSpPr>
        <p:spPr>
          <a:xfrm>
            <a:off x="2519375" y="1093425"/>
            <a:ext cx="2013000" cy="3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it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Carenza di informazioni governative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sz="1000">
              <a:solidFill>
                <a:srgbClr val="35353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16"/>
          <p:cNvSpPr/>
          <p:nvPr/>
        </p:nvSpPr>
        <p:spPr>
          <a:xfrm>
            <a:off x="4844934" y="3134056"/>
            <a:ext cx="1759200" cy="9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Scarsa disponibilità delle Autorità pubbliche interpellate a rispondere ai diversi accessi FOIA</a:t>
            </a:r>
            <a:endParaRPr sz="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→ Ad es. ospiti dell’</a:t>
            </a:r>
            <a:r>
              <a:rPr i="1" lang="it" sz="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hotspot </a:t>
            </a:r>
            <a:r>
              <a:rPr lang="it" sz="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di Messina, condizioni navi quarantena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35353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" name="Google Shape;141;p16"/>
          <p:cNvSpPr/>
          <p:nvPr/>
        </p:nvSpPr>
        <p:spPr>
          <a:xfrm>
            <a:off x="4844934" y="2700448"/>
            <a:ext cx="16161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it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Mancata risposta ad accessi FOIA</a:t>
            </a:r>
            <a:endParaRPr b="1" sz="100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sz="1100">
              <a:solidFill>
                <a:srgbClr val="35353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sz="1000">
              <a:solidFill>
                <a:srgbClr val="35353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" name="Google Shape;142;p16"/>
          <p:cNvSpPr/>
          <p:nvPr/>
        </p:nvSpPr>
        <p:spPr>
          <a:xfrm>
            <a:off x="6999538" y="1496872"/>
            <a:ext cx="1759200" cy="9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Limitato utilizzo dei cellulari nei Cpr (contrariamente alle carceri) </a:t>
            </a:r>
            <a:endParaRPr sz="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→ </a:t>
            </a:r>
            <a:r>
              <a:rPr lang="it" sz="800">
                <a:solidFill>
                  <a:srgbClr val="43434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D. L. 130/20:</a:t>
            </a:r>
            <a:r>
              <a:rPr lang="it" sz="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i trattenuti possono rivolgere reclami o istanze (scritti o orali) ai Garanti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35353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3" name="Google Shape;143;p16"/>
          <p:cNvSpPr/>
          <p:nvPr/>
        </p:nvSpPr>
        <p:spPr>
          <a:xfrm>
            <a:off x="6999538" y="1134839"/>
            <a:ext cx="16161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it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Problematico contatto con l’esterno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sz="1000">
              <a:solidFill>
                <a:srgbClr val="35353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16"/>
          <p:cNvSpPr txBox="1"/>
          <p:nvPr/>
        </p:nvSpPr>
        <p:spPr>
          <a:xfrm>
            <a:off x="361951" y="1342461"/>
            <a:ext cx="20130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Monitoraggio dei luoghi di detenzione amministrativa </a:t>
            </a:r>
            <a:endParaRPr b="1" sz="16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16"/>
          <p:cNvSpPr txBox="1"/>
          <p:nvPr/>
        </p:nvSpPr>
        <p:spPr>
          <a:xfrm>
            <a:off x="361950" y="2903236"/>
            <a:ext cx="18003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7DA5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16"/>
          <p:cNvSpPr txBox="1"/>
          <p:nvPr/>
        </p:nvSpPr>
        <p:spPr>
          <a:xfrm>
            <a:off x="361950" y="2422500"/>
            <a:ext cx="20130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Ostacoli per la </a:t>
            </a:r>
            <a:r>
              <a:rPr lang="it" sz="11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società civile</a:t>
            </a:r>
            <a:endParaRPr sz="11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7" name="Google Shape;14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9437" y="1099475"/>
            <a:ext cx="2059248" cy="137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871925" y="2385552"/>
            <a:ext cx="1401902" cy="2041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8500" y="2721000"/>
            <a:ext cx="1967726" cy="137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/>
          <p:nvPr/>
        </p:nvSpPr>
        <p:spPr>
          <a:xfrm>
            <a:off x="376949" y="683600"/>
            <a:ext cx="68517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Alternative alla detenzione amministrativa </a:t>
            </a:r>
            <a:endParaRPr b="1" sz="16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" name="Google Shape;155;p17"/>
          <p:cNvSpPr txBox="1"/>
          <p:nvPr/>
        </p:nvSpPr>
        <p:spPr>
          <a:xfrm>
            <a:off x="376950" y="1063413"/>
            <a:ext cx="38949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Criticità del sistema  </a:t>
            </a:r>
            <a:endParaRPr sz="11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3875" y="1548774"/>
            <a:ext cx="4838926" cy="232172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7"/>
          <p:cNvSpPr txBox="1"/>
          <p:nvPr/>
        </p:nvSpPr>
        <p:spPr>
          <a:xfrm>
            <a:off x="376950" y="1209613"/>
            <a:ext cx="3497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Sistema di </a:t>
            </a:r>
            <a:r>
              <a:rPr b="1" lang="it" sz="1100">
                <a:solidFill>
                  <a:srgbClr val="43434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detenzione “senza reato”</a:t>
            </a:r>
            <a:r>
              <a:rPr lang="it" sz="1100">
                <a:solidFill>
                  <a:srgbClr val="43434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100">
              <a:solidFill>
                <a:srgbClr val="43434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rgbClr val="43434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Scopo</a:t>
            </a:r>
            <a:r>
              <a:rPr lang="it" sz="1100">
                <a:solidFill>
                  <a:srgbClr val="43434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it" sz="11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identificazione e rimpatrio di persone irregolarmente presenti sul territorio italiano. </a:t>
            </a:r>
            <a:endParaRPr sz="11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ontserrat"/>
              <a:buChar char="➔"/>
            </a:pPr>
            <a:r>
              <a:rPr b="1" lang="it" sz="11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Ma:</a:t>
            </a:r>
            <a:endParaRPr b="1" sz="11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ontserrat"/>
              <a:buChar char="●"/>
            </a:pPr>
            <a:r>
              <a:rPr lang="it" sz="1100">
                <a:solidFill>
                  <a:srgbClr val="43434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Media persone rimpatriate 50% della popolazione trattenuta</a:t>
            </a:r>
            <a:endParaRPr sz="1100">
              <a:solidFill>
                <a:srgbClr val="43434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ontserrat"/>
              <a:buChar char="●"/>
            </a:pPr>
            <a:r>
              <a:rPr lang="it" sz="1100">
                <a:solidFill>
                  <a:srgbClr val="43434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Ostacoli al rimpatrio oltre i primi 30-60 giorni</a:t>
            </a:r>
            <a:endParaRPr sz="1100">
              <a:solidFill>
                <a:srgbClr val="43434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ontserrat"/>
              <a:buChar char="●"/>
            </a:pPr>
            <a:r>
              <a:rPr lang="it" sz="1100">
                <a:solidFill>
                  <a:srgbClr val="43434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Rilasciati alla scadenza dei termini, </a:t>
            </a:r>
            <a:r>
              <a:rPr lang="it" sz="1100">
                <a:solidFill>
                  <a:srgbClr val="43434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senza titolo di soggiorno valido e spesso senza dimora</a:t>
            </a:r>
            <a:endParaRPr sz="1100">
              <a:solidFill>
                <a:srgbClr val="43434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rgbClr val="43434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Aumento </a:t>
            </a:r>
            <a:r>
              <a:rPr b="1" lang="it" sz="1100">
                <a:solidFill>
                  <a:srgbClr val="434343"/>
                </a:solidFill>
                <a:highlight>
                  <a:srgbClr val="FFFFFF"/>
                </a:highlight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</a:t>
            </a:r>
            <a:r>
              <a:rPr b="1" lang="it" sz="1100">
                <a:solidFill>
                  <a:srgbClr val="434343"/>
                </a:solidFill>
                <a:highlight>
                  <a:srgbClr val="FFFFFF"/>
                </a:highlight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riticità nel periodo di emergenza</a:t>
            </a:r>
            <a:r>
              <a:rPr b="1" lang="it" sz="1100">
                <a:solidFill>
                  <a:srgbClr val="43434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it" sz="1100">
                <a:solidFill>
                  <a:srgbClr val="43434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“Trattenimento illecito” </a:t>
            </a:r>
            <a:endParaRPr sz="1100">
              <a:solidFill>
                <a:srgbClr val="43434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 txBox="1"/>
          <p:nvPr/>
        </p:nvSpPr>
        <p:spPr>
          <a:xfrm>
            <a:off x="351424" y="1234700"/>
            <a:ext cx="8148000" cy="16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Il trattenimento nei Cpr </a:t>
            </a:r>
            <a:r>
              <a:rPr b="1" lang="it" sz="11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non è l’unica </a:t>
            </a:r>
            <a:r>
              <a:rPr b="1" i="1" lang="it" sz="11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strada </a:t>
            </a:r>
            <a:r>
              <a:rPr lang="it" sz="11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percorribile:</a:t>
            </a:r>
            <a:endParaRPr sz="11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ontserrat"/>
              <a:buChar char="●"/>
            </a:pPr>
            <a:r>
              <a:rPr lang="it" sz="1100">
                <a:latin typeface="Montserrat"/>
                <a:ea typeface="Montserrat"/>
                <a:cs typeface="Montserrat"/>
                <a:sym typeface="Montserrat"/>
              </a:rPr>
              <a:t>“Classiche” misure alternative alla detenzione: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latin typeface="Montserrat"/>
                <a:ea typeface="Montserrat"/>
                <a:cs typeface="Montserrat"/>
                <a:sym typeface="Montserrat"/>
              </a:rPr>
              <a:t>(ad es. obbligo di presentazione, obbligo di dimora, obbligo di firma, consegna del passaporto)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it" sz="1100">
                <a:latin typeface="Montserrat"/>
                <a:ea typeface="Montserrat"/>
                <a:cs typeface="Montserrat"/>
                <a:sym typeface="Montserrat"/>
              </a:rPr>
              <a:t>Misure “</a:t>
            </a:r>
            <a:r>
              <a:rPr i="1" lang="it" sz="1100">
                <a:latin typeface="Montserrat"/>
                <a:ea typeface="Montserrat"/>
                <a:cs typeface="Montserrat"/>
                <a:sym typeface="Montserrat"/>
              </a:rPr>
              <a:t>community-based</a:t>
            </a:r>
            <a:r>
              <a:rPr lang="it" sz="1100">
                <a:latin typeface="Montserrat"/>
                <a:ea typeface="Montserrat"/>
                <a:cs typeface="Montserrat"/>
                <a:sym typeface="Montserrat"/>
              </a:rPr>
              <a:t>” = alternative basate sulla coinvolgimento della persona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(ad es. </a:t>
            </a:r>
            <a:r>
              <a:rPr i="1" lang="it" sz="1100"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case management</a:t>
            </a:r>
            <a:r>
              <a:rPr lang="it" sz="1100"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1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63" name="Google Shape;163;p18"/>
          <p:cNvSpPr txBox="1"/>
          <p:nvPr/>
        </p:nvSpPr>
        <p:spPr>
          <a:xfrm>
            <a:off x="361950" y="929750"/>
            <a:ext cx="63234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Strade alternative: verso il superamento della detenzione amministrativa</a:t>
            </a:r>
            <a:endParaRPr sz="11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18"/>
          <p:cNvSpPr txBox="1"/>
          <p:nvPr/>
        </p:nvSpPr>
        <p:spPr>
          <a:xfrm>
            <a:off x="361950" y="558500"/>
            <a:ext cx="67362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Alternative alla detenzione amministrativa </a:t>
            </a:r>
            <a:endParaRPr b="1" sz="16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18"/>
          <p:cNvSpPr txBox="1"/>
          <p:nvPr/>
        </p:nvSpPr>
        <p:spPr>
          <a:xfrm>
            <a:off x="2613075" y="3508711"/>
            <a:ext cx="843000" cy="2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007DA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b="1" sz="20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18"/>
          <p:cNvSpPr txBox="1"/>
          <p:nvPr/>
        </p:nvSpPr>
        <p:spPr>
          <a:xfrm>
            <a:off x="4003918" y="3528786"/>
            <a:ext cx="843000" cy="2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007DA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b="1" sz="20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" name="Google Shape;167;p18"/>
          <p:cNvSpPr txBox="1"/>
          <p:nvPr/>
        </p:nvSpPr>
        <p:spPr>
          <a:xfrm>
            <a:off x="5241973" y="3510624"/>
            <a:ext cx="843000" cy="2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007DA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b="1" sz="20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" name="Google Shape;168;p18"/>
          <p:cNvSpPr txBox="1"/>
          <p:nvPr/>
        </p:nvSpPr>
        <p:spPr>
          <a:xfrm>
            <a:off x="2419425" y="3040713"/>
            <a:ext cx="12303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800">
                <a:solidFill>
                  <a:srgbClr val="007DA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8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" name="Google Shape;169;p18"/>
          <p:cNvSpPr txBox="1"/>
          <p:nvPr/>
        </p:nvSpPr>
        <p:spPr>
          <a:xfrm>
            <a:off x="3757200" y="3800575"/>
            <a:ext cx="13998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Più efficaci (in termini di </a:t>
            </a:r>
            <a:r>
              <a:rPr i="1" lang="it" sz="8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compliance</a:t>
            </a:r>
            <a:r>
              <a:rPr lang="it" sz="8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e risoluzioni dei casi)</a:t>
            </a:r>
            <a:endParaRPr b="1" sz="8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18"/>
          <p:cNvSpPr txBox="1"/>
          <p:nvPr/>
        </p:nvSpPr>
        <p:spPr>
          <a:xfrm>
            <a:off x="2414210" y="3780488"/>
            <a:ext cx="12303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Più rispettose dei diritti dei migranti</a:t>
            </a:r>
            <a:endParaRPr b="1" sz="8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" name="Google Shape;171;p18"/>
          <p:cNvSpPr txBox="1"/>
          <p:nvPr/>
        </p:nvSpPr>
        <p:spPr>
          <a:xfrm>
            <a:off x="5157093" y="3782400"/>
            <a:ext cx="12303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Più valide in termini di costi-benefici </a:t>
            </a:r>
            <a:endParaRPr b="1" sz="800">
              <a:solidFill>
                <a:srgbClr val="007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2" name="Google Shape;17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8513" y="2809038"/>
            <a:ext cx="572132" cy="4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1350" y="2865563"/>
            <a:ext cx="608135" cy="4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8375" y="2868801"/>
            <a:ext cx="572125" cy="48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0525" y="2847780"/>
            <a:ext cx="608125" cy="52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25647" y="2807125"/>
            <a:ext cx="675650" cy="5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21363" y="2883338"/>
            <a:ext cx="608125" cy="492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353535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